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306" r:id="rId3"/>
    <p:sldId id="326" r:id="rId4"/>
    <p:sldId id="336" r:id="rId5"/>
    <p:sldId id="330" r:id="rId6"/>
    <p:sldId id="337" r:id="rId7"/>
    <p:sldId id="352" r:id="rId8"/>
    <p:sldId id="353" r:id="rId9"/>
    <p:sldId id="354" r:id="rId10"/>
    <p:sldId id="355" r:id="rId11"/>
    <p:sldId id="356" r:id="rId12"/>
    <p:sldId id="357" r:id="rId13"/>
    <p:sldId id="358" r:id="rId14"/>
    <p:sldId id="359" r:id="rId15"/>
    <p:sldId id="360" r:id="rId16"/>
    <p:sldId id="361" r:id="rId17"/>
    <p:sldId id="362" r:id="rId18"/>
    <p:sldId id="363" r:id="rId19"/>
    <p:sldId id="364" r:id="rId20"/>
    <p:sldId id="365" r:id="rId21"/>
    <p:sldId id="366" r:id="rId22"/>
    <p:sldId id="367" r:id="rId23"/>
    <p:sldId id="334" r:id="rId2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CC00"/>
    <a:srgbClr val="3333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834"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EDA4932-106A-4207-97F3-2EE3109A5E6A}" type="datetimeFigureOut">
              <a:rPr lang="ar-IQ" smtClean="0"/>
              <a:pPr/>
              <a:t>04/07/1439</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D1140106-271C-4695-8B4C-BF7C682A24DC}"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DA4932-106A-4207-97F3-2EE3109A5E6A}" type="datetimeFigureOut">
              <a:rPr lang="ar-IQ" smtClean="0"/>
              <a:pPr/>
              <a:t>04/07/1439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1140106-271C-4695-8B4C-BF7C682A24DC}"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DA4932-106A-4207-97F3-2EE3109A5E6A}" type="datetimeFigureOut">
              <a:rPr lang="ar-IQ" smtClean="0"/>
              <a:pPr/>
              <a:t>04/07/1439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1140106-271C-4695-8B4C-BF7C682A24DC}"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DA4932-106A-4207-97F3-2EE3109A5E6A}" type="datetimeFigureOut">
              <a:rPr lang="ar-IQ" smtClean="0"/>
              <a:pPr/>
              <a:t>04/07/1439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1140106-271C-4695-8B4C-BF7C682A24DC}"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EDA4932-106A-4207-97F3-2EE3109A5E6A}" type="datetimeFigureOut">
              <a:rPr lang="ar-IQ" smtClean="0"/>
              <a:pPr/>
              <a:t>04/07/1439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1140106-271C-4695-8B4C-BF7C682A24DC}"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DA4932-106A-4207-97F3-2EE3109A5E6A}" type="datetimeFigureOut">
              <a:rPr lang="ar-IQ" smtClean="0"/>
              <a:pPr/>
              <a:t>04/07/1439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1140106-271C-4695-8B4C-BF7C682A24DC}"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EDA4932-106A-4207-97F3-2EE3109A5E6A}" type="datetimeFigureOut">
              <a:rPr lang="ar-IQ" smtClean="0"/>
              <a:pPr/>
              <a:t>04/07/1439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1140106-271C-4695-8B4C-BF7C682A24DC}"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EDA4932-106A-4207-97F3-2EE3109A5E6A}" type="datetimeFigureOut">
              <a:rPr lang="ar-IQ" smtClean="0"/>
              <a:pPr/>
              <a:t>04/07/1439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1140106-271C-4695-8B4C-BF7C682A24DC}"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DA4932-106A-4207-97F3-2EE3109A5E6A}" type="datetimeFigureOut">
              <a:rPr lang="ar-IQ" smtClean="0"/>
              <a:pPr/>
              <a:t>04/07/1439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1140106-271C-4695-8B4C-BF7C682A24DC}"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DA4932-106A-4207-97F3-2EE3109A5E6A}" type="datetimeFigureOut">
              <a:rPr lang="ar-IQ" smtClean="0"/>
              <a:pPr/>
              <a:t>04/07/1439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1140106-271C-4695-8B4C-BF7C682A24DC}"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EDA4932-106A-4207-97F3-2EE3109A5E6A}" type="datetimeFigureOut">
              <a:rPr lang="ar-IQ" smtClean="0"/>
              <a:pPr/>
              <a:t>04/07/1439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D1140106-271C-4695-8B4C-BF7C682A24DC}" type="slidenum">
              <a:rPr lang="ar-IQ" smtClean="0"/>
              <a:pPr/>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EDA4932-106A-4207-97F3-2EE3109A5E6A}" type="datetimeFigureOut">
              <a:rPr lang="ar-IQ" smtClean="0"/>
              <a:pPr/>
              <a:t>04/07/1439</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1140106-271C-4695-8B4C-BF7C682A24DC}" type="slidenum">
              <a:rPr lang="ar-IQ" smtClean="0"/>
              <a:pPr/>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 descr="C:\Users\ENGINEER\Desktop\002170196e1c0f08958a42.jpg"/>
          <p:cNvPicPr>
            <a:picLocks noChangeAspect="1" noChangeArrowheads="1"/>
          </p:cNvPicPr>
          <p:nvPr/>
        </p:nvPicPr>
        <p:blipFill>
          <a:blip r:embed="rId2" cstate="print"/>
          <a:srcRect t="7317" b="21951"/>
          <a:stretch>
            <a:fillRect/>
          </a:stretch>
        </p:blipFill>
        <p:spPr bwMode="auto">
          <a:xfrm>
            <a:off x="1547664" y="1484784"/>
            <a:ext cx="6109138" cy="2232248"/>
          </a:xfrm>
          <a:prstGeom prst="rect">
            <a:avLst/>
          </a:prstGeom>
          <a:noFill/>
        </p:spPr>
      </p:pic>
      <p:sp>
        <p:nvSpPr>
          <p:cNvPr id="2" name="Title 1"/>
          <p:cNvSpPr>
            <a:spLocks noGrp="1"/>
          </p:cNvSpPr>
          <p:nvPr>
            <p:ph type="ctrTitle"/>
          </p:nvPr>
        </p:nvSpPr>
        <p:spPr>
          <a:xfrm>
            <a:off x="0" y="3717032"/>
            <a:ext cx="9144000" cy="1584176"/>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sp3d extrusionH="31750" contourW="6350" prstMaterial="powder">
              <a:bevelT w="19050" h="19050" prst="angle"/>
              <a:contourClr>
                <a:schemeClr val="accent3">
                  <a:tint val="100000"/>
                  <a:shade val="100000"/>
                  <a:satMod val="100000"/>
                  <a:hueMod val="100000"/>
                </a:schemeClr>
              </a:contourClr>
            </a:sp3d>
          </a:bodyPr>
          <a:lstStyle/>
          <a:p>
            <a:pPr algn="ctr"/>
            <a:r>
              <a:rPr lang="en-US" sz="4800" b="1" cap="none" dirty="0" smtClean="0">
                <a:ln/>
                <a:solidFill>
                  <a:srgbClr val="FF0000"/>
                </a:solidFill>
                <a:effectLst/>
                <a:latin typeface="Algerian" pitchFamily="82" charset="0"/>
              </a:rPr>
              <a:t>HIGHWAYS CAPACITY </a:t>
            </a:r>
            <a:br>
              <a:rPr lang="en-US" sz="4800" b="1" cap="none" dirty="0" smtClean="0">
                <a:ln/>
                <a:solidFill>
                  <a:srgbClr val="FF0000"/>
                </a:solidFill>
                <a:effectLst/>
                <a:latin typeface="Algerian" pitchFamily="82" charset="0"/>
              </a:rPr>
            </a:br>
            <a:r>
              <a:rPr lang="en-US" sz="4800" b="1" cap="none" dirty="0" smtClean="0">
                <a:ln/>
                <a:solidFill>
                  <a:srgbClr val="FF0000"/>
                </a:solidFill>
                <a:effectLst/>
                <a:latin typeface="Algerian" pitchFamily="82" charset="0"/>
              </a:rPr>
              <a:t>&amp; LEVEL OF SERVICE</a:t>
            </a:r>
            <a:endParaRPr lang="ar-IQ" sz="5400" b="1" cap="none" dirty="0">
              <a:ln/>
              <a:solidFill>
                <a:srgbClr val="FF0000"/>
              </a:solidFill>
              <a:effectLst/>
              <a:latin typeface="Algerian" pitchFamily="82" charset="0"/>
            </a:endParaRPr>
          </a:p>
        </p:txBody>
      </p:sp>
      <p:pic>
        <p:nvPicPr>
          <p:cNvPr id="7" name="Picture 15" descr="C:\Users\YASSIR\Pictures\hd1.jpg"/>
          <p:cNvPicPr>
            <a:picLocks noChangeAspect="1" noChangeArrowheads="1"/>
          </p:cNvPicPr>
          <p:nvPr/>
        </p:nvPicPr>
        <p:blipFill>
          <a:blip r:embed="rId3" cstate="print"/>
          <a:srcRect/>
          <a:stretch>
            <a:fillRect/>
          </a:stretch>
        </p:blipFill>
        <p:spPr bwMode="auto">
          <a:xfrm>
            <a:off x="0" y="0"/>
            <a:ext cx="9144000" cy="1500174"/>
          </a:xfrm>
          <a:prstGeom prst="rect">
            <a:avLst/>
          </a:prstGeom>
          <a:noFill/>
          <a:ln w="9525">
            <a:noFill/>
            <a:miter lim="800000"/>
            <a:headEnd/>
            <a:tailEnd/>
          </a:ln>
        </p:spPr>
      </p:pic>
      <p:pic>
        <p:nvPicPr>
          <p:cNvPr id="9" name="Picture 20" descr="C:\Users\YASSIR\Pictures\hd1.jpg"/>
          <p:cNvPicPr>
            <a:picLocks noChangeAspect="1" noChangeArrowheads="1"/>
          </p:cNvPicPr>
          <p:nvPr/>
        </p:nvPicPr>
        <p:blipFill>
          <a:blip r:embed="rId3" cstate="print"/>
          <a:srcRect l="65750" t="78549" r="15350" b="1060"/>
          <a:stretch>
            <a:fillRect/>
          </a:stretch>
        </p:blipFill>
        <p:spPr bwMode="auto">
          <a:xfrm>
            <a:off x="3843345" y="782621"/>
            <a:ext cx="1728787" cy="288925"/>
          </a:xfrm>
          <a:prstGeom prst="rect">
            <a:avLst/>
          </a:prstGeom>
          <a:noFill/>
          <a:ln w="9525">
            <a:noFill/>
            <a:miter lim="800000"/>
            <a:headEnd/>
            <a:tailEnd/>
          </a:ln>
        </p:spPr>
      </p:pic>
      <p:sp>
        <p:nvSpPr>
          <p:cNvPr id="10" name="TextBox 9"/>
          <p:cNvSpPr txBox="1"/>
          <p:nvPr/>
        </p:nvSpPr>
        <p:spPr>
          <a:xfrm>
            <a:off x="2857488" y="639529"/>
            <a:ext cx="3817936" cy="646331"/>
          </a:xfrm>
          <a:prstGeom prst="rect">
            <a:avLst/>
          </a:prstGeom>
          <a:noFill/>
        </p:spPr>
        <p:txBody>
          <a:bodyPr wrap="square">
            <a:spAutoFit/>
          </a:bodyPr>
          <a:lstStyle/>
          <a:p>
            <a:pPr algn="ctr">
              <a:defRPr/>
            </a:pPr>
            <a:r>
              <a:rPr lang="ar-IQ" sz="3600" dirty="0">
                <a:solidFill>
                  <a:schemeClr val="accent1">
                    <a:lumMod val="20000"/>
                    <a:lumOff val="80000"/>
                  </a:schemeClr>
                </a:solidFill>
                <a:effectLst>
                  <a:outerShdw blurRad="38100" dist="38100" dir="2700000" algn="tl">
                    <a:srgbClr val="000000">
                      <a:alpha val="43137"/>
                    </a:srgbClr>
                  </a:outerShdw>
                </a:effectLst>
                <a:latin typeface="Andalus" pitchFamily="18" charset="-78"/>
                <a:cs typeface="Andalus" pitchFamily="18" charset="-78"/>
              </a:rPr>
              <a:t>قسم الهندسة المدنية</a:t>
            </a:r>
            <a:endParaRPr lang="en-IN" sz="3600" dirty="0">
              <a:solidFill>
                <a:schemeClr val="accent1">
                  <a:lumMod val="20000"/>
                  <a:lumOff val="80000"/>
                </a:schemeClr>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11" name="TextBox 10"/>
          <p:cNvSpPr txBox="1"/>
          <p:nvPr/>
        </p:nvSpPr>
        <p:spPr>
          <a:xfrm>
            <a:off x="1763688" y="3068960"/>
            <a:ext cx="5715040" cy="646331"/>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600" b="1" dirty="0" smtClean="0">
                <a:ln w="11430"/>
                <a:solidFill>
                  <a:srgbClr val="FFFF00"/>
                </a:solidFill>
                <a:effectLst>
                  <a:glow rad="228600">
                    <a:schemeClr val="accent2">
                      <a:satMod val="175000"/>
                      <a:alpha val="40000"/>
                    </a:schemeClr>
                  </a:glow>
                  <a:outerShdw blurRad="50800" dist="39000" dir="5460000" algn="tl">
                    <a:srgbClr val="000000">
                      <a:alpha val="38000"/>
                    </a:srgbClr>
                  </a:outerShdw>
                </a:effectLst>
              </a:rPr>
              <a:t>Traffic </a:t>
            </a:r>
            <a:r>
              <a:rPr lang="en-US" sz="3600" b="1" dirty="0">
                <a:ln w="11430"/>
                <a:solidFill>
                  <a:srgbClr val="FFFF00"/>
                </a:solidFill>
                <a:effectLst>
                  <a:glow rad="228600">
                    <a:schemeClr val="accent2">
                      <a:satMod val="175000"/>
                      <a:alpha val="40000"/>
                    </a:schemeClr>
                  </a:glow>
                  <a:outerShdw blurRad="50800" dist="39000" dir="5460000" algn="tl">
                    <a:srgbClr val="000000">
                      <a:alpha val="38000"/>
                    </a:srgbClr>
                  </a:outerShdw>
                </a:effectLst>
              </a:rPr>
              <a:t>Engineering </a:t>
            </a:r>
            <a:endParaRPr lang="en-IN" sz="3600" b="1" dirty="0">
              <a:ln w="11430"/>
              <a:solidFill>
                <a:srgbClr val="FFFF00"/>
              </a:solidFill>
              <a:effectLst>
                <a:glow rad="228600">
                  <a:schemeClr val="accent2">
                    <a:satMod val="175000"/>
                    <a:alpha val="40000"/>
                  </a:schemeClr>
                </a:glow>
                <a:outerShdw blurRad="50800" dist="39000" dir="5460000" algn="tl">
                  <a:srgbClr val="000000">
                    <a:alpha val="38000"/>
                  </a:srgbClr>
                </a:outerShdw>
              </a:effectLst>
            </a:endParaRPr>
          </a:p>
        </p:txBody>
      </p:sp>
      <p:pic>
        <p:nvPicPr>
          <p:cNvPr id="9217" name="Picture 1" descr="C:\Users\ENGINEER\Desktop\images-2.jpg"/>
          <p:cNvPicPr>
            <a:picLocks noChangeAspect="1" noChangeArrowheads="1"/>
          </p:cNvPicPr>
          <p:nvPr/>
        </p:nvPicPr>
        <p:blipFill>
          <a:blip r:embed="rId4" cstate="print"/>
          <a:srcRect/>
          <a:stretch>
            <a:fillRect/>
          </a:stretch>
        </p:blipFill>
        <p:spPr bwMode="auto">
          <a:xfrm>
            <a:off x="7654106" y="1484784"/>
            <a:ext cx="1489894" cy="2232248"/>
          </a:xfrm>
          <a:prstGeom prst="rect">
            <a:avLst/>
          </a:prstGeom>
          <a:noFill/>
        </p:spPr>
      </p:pic>
      <p:pic>
        <p:nvPicPr>
          <p:cNvPr id="13" name="Picture 1" descr="C:\Users\ENGINEER\Desktop\images-2.jpg"/>
          <p:cNvPicPr>
            <a:picLocks noChangeAspect="1" noChangeArrowheads="1"/>
          </p:cNvPicPr>
          <p:nvPr/>
        </p:nvPicPr>
        <p:blipFill>
          <a:blip r:embed="rId4" cstate="print"/>
          <a:srcRect/>
          <a:stretch>
            <a:fillRect/>
          </a:stretch>
        </p:blipFill>
        <p:spPr bwMode="auto">
          <a:xfrm>
            <a:off x="0" y="1484784"/>
            <a:ext cx="1547664" cy="223224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 calcmode="lin" valueType="num">
                                      <p:cBhvr>
                                        <p:cTn id="9" dur="2000" fill="hold"/>
                                        <p:tgtEl>
                                          <p:spTgt spid="2"/>
                                        </p:tgtEl>
                                        <p:attrNameLst>
                                          <p:attrName>style.rotation</p:attrName>
                                        </p:attrNameLst>
                                      </p:cBhvr>
                                      <p:tavLst>
                                        <p:tav tm="0">
                                          <p:val>
                                            <p:fltVal val="90"/>
                                          </p:val>
                                        </p:tav>
                                        <p:tav tm="100000">
                                          <p:val>
                                            <p:fltVal val="0"/>
                                          </p:val>
                                        </p:tav>
                                      </p:tavLst>
                                    </p:anim>
                                    <p:animEffect transition="in" filter="fade">
                                      <p:cBhvr>
                                        <p:cTn id="10"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1043609" y="654191"/>
            <a:ext cx="7648764" cy="601517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p:cNvPicPr>
            <a:picLocks noChangeAspect="1" noChangeArrowheads="1"/>
          </p:cNvPicPr>
          <p:nvPr/>
        </p:nvPicPr>
        <p:blipFill>
          <a:blip r:embed="rId2" cstate="print"/>
          <a:srcRect/>
          <a:stretch>
            <a:fillRect/>
          </a:stretch>
        </p:blipFill>
        <p:spPr bwMode="auto">
          <a:xfrm>
            <a:off x="251520" y="880752"/>
            <a:ext cx="8661142" cy="5284552"/>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2" cstate="print"/>
          <a:srcRect/>
          <a:stretch>
            <a:fillRect/>
          </a:stretch>
        </p:blipFill>
        <p:spPr bwMode="auto">
          <a:xfrm>
            <a:off x="158725" y="1124744"/>
            <a:ext cx="8903551" cy="4032447"/>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2" cstate="print"/>
          <a:srcRect/>
          <a:stretch>
            <a:fillRect/>
          </a:stretch>
        </p:blipFill>
        <p:spPr bwMode="auto">
          <a:xfrm>
            <a:off x="251520" y="1124744"/>
            <a:ext cx="8640960" cy="3384376"/>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79512" y="764704"/>
            <a:ext cx="8820472"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1" i="0" u="sng" strike="noStrike" cap="none" normalizeH="0" baseline="0" dirty="0" smtClean="0">
                <a:ln>
                  <a:noFill/>
                </a:ln>
                <a:solidFill>
                  <a:srgbClr val="FF0000"/>
                </a:solidFill>
                <a:effectLst/>
                <a:latin typeface="Lucida Calligraphy" pitchFamily="66" charset="0"/>
                <a:ea typeface="Times New Roman" pitchFamily="18" charset="0"/>
                <a:cs typeface="Times New Roman" pitchFamily="18" charset="0"/>
              </a:rPr>
              <a:t>Example-1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A class I two-lane highway has a base free-flow speed of 100 km/hr. Lane width is 3.6 m and shoulder width is 1.2 m. there are six access points per kilometer. The roadway is located in rolling terrain with 40 percent no-passing zones. The two-way traffic volume is 800 </a:t>
            </a:r>
            <a:r>
              <a:rPr kumimoji="0" lang="en-US" sz="28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veh</a:t>
            </a:r>
            <a:r>
              <a:rPr kumimoji="0" lang="en-US" sz="28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/hr, with a PHF of 0.9. The directional split is 60/40. Traffic includes 5 percent trucks and 10 percent recreational vehicles. Determine the level of service?</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44016" y="836712"/>
            <a:ext cx="8820472"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1" i="0" u="sng" strike="noStrike" cap="none" normalizeH="0" baseline="0" dirty="0" smtClean="0">
                <a:ln>
                  <a:noFill/>
                </a:ln>
                <a:solidFill>
                  <a:srgbClr val="FF0000"/>
                </a:solidFill>
                <a:effectLst/>
                <a:latin typeface="Lucida Calligraphy" pitchFamily="66" charset="0"/>
                <a:ea typeface="Times New Roman" pitchFamily="18" charset="0"/>
                <a:cs typeface="Times New Roman" pitchFamily="18" charset="0"/>
              </a:rPr>
              <a:t>Example-2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A class I two-lane highway has a base free-flow speed of 90 km/hr. Lane width is 3.6 m and shoulder width is 1.7 m. there are 18 access points per kilometer. The roadway is located in level terrain with 20 percent no-passing zones. The two-way traffic volume is 1200 </a:t>
            </a:r>
            <a:r>
              <a:rPr kumimoji="0" lang="en-US" sz="28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veh</a:t>
            </a:r>
            <a:r>
              <a:rPr kumimoji="0" lang="en-US" sz="28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/hr, with a PHF of 0.9. The directional split is 50/50. Traffic includes 12% trucks and 4% recreational vehicles. Determine the level of service?</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79512" y="836126"/>
            <a:ext cx="8748464" cy="36009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1" i="0" u="sng" strike="noStrike" cap="none" normalizeH="0" baseline="0" dirty="0" smtClean="0">
                <a:ln>
                  <a:noFill/>
                </a:ln>
                <a:solidFill>
                  <a:srgbClr val="FF0000"/>
                </a:solidFill>
                <a:effectLst/>
                <a:latin typeface="Lucida Calligraphy" pitchFamily="66" charset="0"/>
                <a:ea typeface="Times New Roman" pitchFamily="18" charset="0"/>
                <a:cs typeface="Times New Roman" pitchFamily="18" charset="0"/>
              </a:rPr>
              <a:t>Example-3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A class II two-lane highway needs to be redesigned for an area with rolling terrain. The peak hour traffic volume is 500 </a:t>
            </a:r>
            <a:r>
              <a:rPr kumimoji="0" lang="en-US" sz="28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vehs</a:t>
            </a:r>
            <a:r>
              <a:rPr kumimoji="0" lang="en-US" sz="28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with a directional split of 60/40 and a PHF is 0.85. The traffic stream includes 8% large trucks, 2% buses, and 5% recreational </a:t>
            </a:r>
            <a:r>
              <a:rPr kumimoji="0" lang="en-US" sz="28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vehs</a:t>
            </a:r>
            <a:r>
              <a:rPr kumimoji="0" lang="en-US" sz="28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What is the maximum percentage of no-passing zones that can be built in to the design with LOS B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79512" y="980149"/>
            <a:ext cx="8748464"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1" i="0" u="sng" strike="noStrike" cap="none" normalizeH="0" baseline="0" dirty="0" smtClean="0">
                <a:ln>
                  <a:noFill/>
                </a:ln>
                <a:solidFill>
                  <a:srgbClr val="FF0000"/>
                </a:solidFill>
                <a:effectLst/>
                <a:latin typeface="Lucida Calligraphy" pitchFamily="66" charset="0"/>
                <a:ea typeface="Times New Roman" pitchFamily="18" charset="0"/>
                <a:cs typeface="Times New Roman" pitchFamily="18" charset="0"/>
              </a:rPr>
              <a:t>H.W:</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A two-lane highway is currently operating at its two-way capacity in rolling terrain.</a:t>
            </a:r>
            <a:r>
              <a:rPr kumimoji="0" lang="en-US" sz="2800" b="0" i="0" u="none" strike="noStrike" cap="none" normalizeH="0" dirty="0" smtClean="0">
                <a:ln>
                  <a:noFill/>
                </a:ln>
                <a:solidFill>
                  <a:schemeClr val="tx1"/>
                </a:solidFill>
                <a:effectLst/>
                <a:latin typeface="Cambria" pitchFamily="18" charset="0"/>
                <a:ea typeface="Times New Roman" pitchFamily="18" charset="0"/>
                <a:cs typeface="Times New Roman" pitchFamily="18" charset="0"/>
              </a:rPr>
              <a:t> The traffic stream consists of cars and trucks only. A recent traffic count revealed 720 </a:t>
            </a:r>
            <a:r>
              <a:rPr kumimoji="0" lang="en-US" sz="2800" b="0" i="0" u="none" strike="noStrike" cap="none" normalizeH="0" dirty="0" err="1" smtClean="0">
                <a:ln>
                  <a:noFill/>
                </a:ln>
                <a:solidFill>
                  <a:schemeClr val="tx1"/>
                </a:solidFill>
                <a:effectLst/>
                <a:latin typeface="Cambria" pitchFamily="18" charset="0"/>
                <a:ea typeface="Times New Roman" pitchFamily="18" charset="0"/>
                <a:cs typeface="Times New Roman" pitchFamily="18" charset="0"/>
              </a:rPr>
              <a:t>vehs</a:t>
            </a:r>
            <a:r>
              <a:rPr lang="en-US" sz="2800" dirty="0" smtClean="0">
                <a:latin typeface="Cambria" pitchFamily="18" charset="0"/>
                <a:ea typeface="Times New Roman" pitchFamily="18" charset="0"/>
                <a:cs typeface="Times New Roman" pitchFamily="18" charset="0"/>
              </a:rPr>
              <a:t> (total of both directions) arriving in the most congested 15-min interval. What is the percentage of trucks in the traffic stream based on ATS ?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stretch>
            <a:fillRect/>
          </a:stretch>
        </p:blipFill>
        <p:spPr>
          <a:xfrm>
            <a:off x="1043608" y="350223"/>
            <a:ext cx="7272808" cy="6346052"/>
          </a:xfrm>
          <a:prstGeom prst="rect">
            <a:avLst/>
          </a:prstGeom>
        </p:spPr>
      </p:pic>
    </p:spTree>
    <p:extLst>
      <p:ext uri="{BB962C8B-B14F-4D97-AF65-F5344CB8AC3E}">
        <p14:creationId xmlns:p14="http://schemas.microsoft.com/office/powerpoint/2010/main" val="1880937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stretch>
            <a:fillRect/>
          </a:stretch>
        </p:blipFill>
        <p:spPr>
          <a:xfrm>
            <a:off x="323528" y="980728"/>
            <a:ext cx="8422737" cy="5328592"/>
          </a:xfrm>
          <a:prstGeom prst="rect">
            <a:avLst/>
          </a:prstGeom>
        </p:spPr>
      </p:pic>
    </p:spTree>
    <p:extLst>
      <p:ext uri="{BB962C8B-B14F-4D97-AF65-F5344CB8AC3E}">
        <p14:creationId xmlns:p14="http://schemas.microsoft.com/office/powerpoint/2010/main" val="3340426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p:cNvSpPr>
            <a:spLocks noChangeArrowheads="1"/>
          </p:cNvSpPr>
          <p:nvPr/>
        </p:nvSpPr>
        <p:spPr bwMode="auto">
          <a:xfrm>
            <a:off x="251520" y="1076539"/>
            <a:ext cx="8604448"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3200" b="1" i="0" u="none" strike="noStrike" cap="none" normalizeH="0" baseline="0" dirty="0" smtClean="0">
                <a:ln>
                  <a:noFill/>
                </a:ln>
                <a:effectLst/>
                <a:latin typeface="Vijaya" pitchFamily="34" charset="0"/>
                <a:ea typeface="Times New Roman" pitchFamily="18" charset="0"/>
                <a:cs typeface="Vijaya" pitchFamily="34" charset="0"/>
              </a:rPr>
              <a:t>The Capacity of Facility (</a:t>
            </a:r>
            <a:r>
              <a:rPr kumimoji="0" lang="en-US" sz="3200" b="1" i="1" u="none" strike="noStrike" cap="none" normalizeH="0" baseline="0" dirty="0" smtClean="0">
                <a:ln>
                  <a:noFill/>
                </a:ln>
                <a:effectLst/>
                <a:latin typeface="Vijaya" pitchFamily="34" charset="0"/>
                <a:ea typeface="Times New Roman" pitchFamily="18" charset="0"/>
                <a:cs typeface="Vijaya" pitchFamily="34" charset="0"/>
              </a:rPr>
              <a:t>HCM 2000</a:t>
            </a:r>
            <a:r>
              <a:rPr kumimoji="0" lang="en-US" sz="3200" b="1" i="0" u="none" strike="noStrike" cap="none" normalizeH="0" baseline="0" dirty="0" smtClean="0">
                <a:ln>
                  <a:noFill/>
                </a:ln>
                <a:effectLst/>
                <a:latin typeface="Vijaya" pitchFamily="34" charset="0"/>
                <a:ea typeface="Times New Roman" pitchFamily="18" charset="0"/>
                <a:cs typeface="Vijaya" pitchFamily="34" charset="0"/>
              </a:rPr>
              <a:t>): </a:t>
            </a:r>
          </a:p>
          <a:p>
            <a:pPr marL="0" marR="0" lvl="0" indent="0" algn="justLow" defTabSz="914400" rtl="0" eaLnBrk="1" fontAlgn="base" latinLnBrk="0" hangingPunct="1">
              <a:lnSpc>
                <a:spcPct val="100000"/>
              </a:lnSpc>
              <a:spcBef>
                <a:spcPct val="0"/>
              </a:spcBef>
              <a:spcAft>
                <a:spcPct val="0"/>
              </a:spcAft>
              <a:buClrTx/>
              <a:buSzTx/>
              <a:tabLst/>
            </a:pPr>
            <a:r>
              <a:rPr kumimoji="0" lang="en-US" sz="3200" i="0" u="none" strike="noStrike" cap="none" normalizeH="0" baseline="0" dirty="0" smtClean="0">
                <a:ln>
                  <a:noFill/>
                </a:ln>
                <a:effectLst/>
                <a:latin typeface="Vijaya" pitchFamily="34" charset="0"/>
                <a:ea typeface="Times New Roman" pitchFamily="18" charset="0"/>
                <a:cs typeface="Vijaya" pitchFamily="34" charset="0"/>
              </a:rPr>
              <a:t>is the </a:t>
            </a:r>
            <a:r>
              <a:rPr kumimoji="0" lang="en-US" sz="3200" i="0" u="none" strike="noStrike" cap="none" normalizeH="0" baseline="0" dirty="0" smtClean="0">
                <a:ln>
                  <a:noFill/>
                </a:ln>
                <a:solidFill>
                  <a:srgbClr val="FF0000"/>
                </a:solidFill>
                <a:effectLst/>
                <a:latin typeface="Vijaya" pitchFamily="34" charset="0"/>
                <a:ea typeface="Times New Roman" pitchFamily="18" charset="0"/>
                <a:cs typeface="Vijaya" pitchFamily="34" charset="0"/>
              </a:rPr>
              <a:t>maximum hourly rate </a:t>
            </a:r>
            <a:r>
              <a:rPr kumimoji="0" lang="en-US" sz="3200" i="0" u="none" strike="noStrike" cap="none" normalizeH="0" baseline="0" dirty="0" smtClean="0">
                <a:ln>
                  <a:noFill/>
                </a:ln>
                <a:effectLst/>
                <a:latin typeface="Vijaya" pitchFamily="34" charset="0"/>
                <a:ea typeface="Times New Roman" pitchFamily="18" charset="0"/>
                <a:cs typeface="Vijaya" pitchFamily="34" charset="0"/>
              </a:rPr>
              <a:t>at which persons or vehicles can be expected to traverse a point or a uniform section of a lane or road way during a given time period under prevailing roadway, traffic, and control conditions. </a:t>
            </a:r>
          </a:p>
          <a:p>
            <a:pPr marL="0" marR="0" lvl="0" indent="0" algn="justLow" defTabSz="914400" rtl="0" eaLnBrk="1" fontAlgn="base" latinLnBrk="0" hangingPunct="1">
              <a:lnSpc>
                <a:spcPct val="100000"/>
              </a:lnSpc>
              <a:spcBef>
                <a:spcPct val="0"/>
              </a:spcBef>
              <a:spcAft>
                <a:spcPct val="0"/>
              </a:spcAft>
              <a:buClrTx/>
              <a:buSzTx/>
              <a:buFont typeface="Wingdings" pitchFamily="2" charset="2"/>
              <a:buChar char="Ø"/>
              <a:tabLst/>
            </a:pPr>
            <a:endParaRPr kumimoji="0" lang="en-US" sz="3200" i="0" u="none" strike="noStrike" cap="none" normalizeH="0" baseline="0" dirty="0" smtClean="0">
              <a:ln>
                <a:noFill/>
              </a:ln>
              <a:effectLst/>
              <a:latin typeface="Vijaya" pitchFamily="34" charset="0"/>
              <a:cs typeface="Vijaya" pitchFamily="34" charset="0"/>
            </a:endParaRPr>
          </a:p>
          <a:p>
            <a:pPr marL="0" marR="0" lvl="0" indent="0" algn="justLow"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3200" b="1" i="0" u="none" strike="noStrike" cap="none" normalizeH="0" baseline="0" dirty="0" smtClean="0">
                <a:ln>
                  <a:noFill/>
                </a:ln>
                <a:effectLst/>
                <a:latin typeface="Vijaya" pitchFamily="34" charset="0"/>
                <a:ea typeface="Times New Roman" pitchFamily="18" charset="0"/>
                <a:cs typeface="Vijaya" pitchFamily="34" charset="0"/>
              </a:rPr>
              <a:t>Level of Service</a:t>
            </a:r>
          </a:p>
          <a:p>
            <a:pPr marL="0" marR="0" lvl="0" indent="0" algn="justLow" defTabSz="914400" rtl="0" eaLnBrk="0" fontAlgn="base" latinLnBrk="0" hangingPunct="0">
              <a:lnSpc>
                <a:spcPct val="100000"/>
              </a:lnSpc>
              <a:spcBef>
                <a:spcPct val="0"/>
              </a:spcBef>
              <a:spcAft>
                <a:spcPct val="0"/>
              </a:spcAft>
              <a:buClrTx/>
              <a:buSzTx/>
              <a:tabLst/>
            </a:pPr>
            <a:r>
              <a:rPr kumimoji="0" lang="en-US" sz="3200" i="0" u="none" strike="noStrike" cap="none" normalizeH="0" baseline="0" dirty="0" smtClean="0">
                <a:ln>
                  <a:noFill/>
                </a:ln>
                <a:effectLst/>
                <a:latin typeface="Vijaya" pitchFamily="34" charset="0"/>
                <a:ea typeface="Times New Roman" pitchFamily="18" charset="0"/>
                <a:cs typeface="Vijaya" pitchFamily="34" charset="0"/>
              </a:rPr>
              <a:t>is defined as a </a:t>
            </a:r>
            <a:r>
              <a:rPr kumimoji="0" lang="en-US" sz="3200" i="0" u="none" strike="noStrike" cap="none" normalizeH="0" baseline="0" dirty="0" smtClean="0">
                <a:ln>
                  <a:noFill/>
                </a:ln>
                <a:solidFill>
                  <a:srgbClr val="FF0000"/>
                </a:solidFill>
                <a:effectLst/>
                <a:latin typeface="Vijaya" pitchFamily="34" charset="0"/>
                <a:ea typeface="Times New Roman" pitchFamily="18" charset="0"/>
                <a:cs typeface="Vijaya" pitchFamily="34" charset="0"/>
              </a:rPr>
              <a:t>qualitative measure </a:t>
            </a:r>
            <a:r>
              <a:rPr kumimoji="0" lang="en-US" sz="3200" i="0" u="none" strike="noStrike" cap="none" normalizeH="0" baseline="0" dirty="0" smtClean="0">
                <a:ln>
                  <a:noFill/>
                </a:ln>
                <a:effectLst/>
                <a:latin typeface="Vijaya" pitchFamily="34" charset="0"/>
                <a:ea typeface="Times New Roman" pitchFamily="18" charset="0"/>
                <a:cs typeface="Vijaya" pitchFamily="34" charset="0"/>
              </a:rPr>
              <a:t>which denotes a range of operating conditions which occur on a transportation facility when it accommodates a range of traffic volumes.</a:t>
            </a:r>
            <a:endParaRPr kumimoji="0" lang="en-US" sz="3200" i="0" u="none" strike="noStrike" cap="none" normalizeH="0" baseline="0" dirty="0" smtClean="0">
              <a:ln>
                <a:noFill/>
              </a:ln>
              <a:effectLst/>
              <a:latin typeface="Vijaya" pitchFamily="34" charset="0"/>
              <a:cs typeface="Vijay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stretch>
            <a:fillRect/>
          </a:stretch>
        </p:blipFill>
        <p:spPr>
          <a:xfrm>
            <a:off x="539552" y="764704"/>
            <a:ext cx="7704856" cy="4968552"/>
          </a:xfrm>
          <a:prstGeom prst="rect">
            <a:avLst/>
          </a:prstGeom>
        </p:spPr>
      </p:pic>
    </p:spTree>
    <p:extLst>
      <p:ext uri="{BB962C8B-B14F-4D97-AF65-F5344CB8AC3E}">
        <p14:creationId xmlns:p14="http://schemas.microsoft.com/office/powerpoint/2010/main" val="2065720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stretch>
            <a:fillRect/>
          </a:stretch>
        </p:blipFill>
        <p:spPr>
          <a:xfrm>
            <a:off x="1043608" y="908720"/>
            <a:ext cx="7147865" cy="5472607"/>
          </a:xfrm>
          <a:prstGeom prst="rect">
            <a:avLst/>
          </a:prstGeom>
        </p:spPr>
      </p:pic>
    </p:spTree>
    <p:extLst>
      <p:ext uri="{BB962C8B-B14F-4D97-AF65-F5344CB8AC3E}">
        <p14:creationId xmlns:p14="http://schemas.microsoft.com/office/powerpoint/2010/main" val="1858456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stretch>
            <a:fillRect/>
          </a:stretch>
        </p:blipFill>
        <p:spPr>
          <a:xfrm>
            <a:off x="1187624" y="1196752"/>
            <a:ext cx="7128792" cy="3888431"/>
          </a:xfrm>
          <a:prstGeom prst="rect">
            <a:avLst/>
          </a:prstGeom>
        </p:spPr>
      </p:pic>
    </p:spTree>
    <p:extLst>
      <p:ext uri="{BB962C8B-B14F-4D97-AF65-F5344CB8AC3E}">
        <p14:creationId xmlns:p14="http://schemas.microsoft.com/office/powerpoint/2010/main" val="866339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ttp://www.weddingsbydon.com/108-wedding-planner/RedRoseThankYouBIG.gif"/>
          <p:cNvPicPr>
            <a:picLocks noChangeAspect="1" noChangeArrowheads="1" noCrop="1"/>
          </p:cNvPicPr>
          <p:nvPr/>
        </p:nvPicPr>
        <p:blipFill>
          <a:blip r:embed="rId2" cstate="print"/>
          <a:srcRect/>
          <a:stretch>
            <a:fillRect/>
          </a:stretch>
        </p:blipFill>
        <p:spPr bwMode="auto">
          <a:xfrm>
            <a:off x="35496" y="548680"/>
            <a:ext cx="9108504" cy="568863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1"/>
          <p:cNvSpPr>
            <a:spLocks noChangeArrowheads="1"/>
          </p:cNvSpPr>
          <p:nvPr/>
        </p:nvSpPr>
        <p:spPr bwMode="auto">
          <a:xfrm>
            <a:off x="323528" y="1966188"/>
            <a:ext cx="3168352"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200" b="0" i="0" u="none" strike="noStrike" cap="none" normalizeH="0" baseline="0" dirty="0" smtClean="0">
                <a:ln>
                  <a:noFill/>
                </a:ln>
                <a:solidFill>
                  <a:schemeClr val="tx1"/>
                </a:solidFill>
                <a:effectLst/>
                <a:latin typeface="Vijaya" pitchFamily="34" charset="0"/>
                <a:ea typeface="Times New Roman" pitchFamily="18" charset="0"/>
                <a:cs typeface="Vijaya" pitchFamily="34" charset="0"/>
              </a:rPr>
              <a:t>Lane width</a:t>
            </a:r>
            <a:endParaRPr kumimoji="0" lang="en-US" sz="3200" b="0" i="0" u="none" strike="noStrike" cap="none" normalizeH="0" baseline="0" dirty="0" smtClean="0">
              <a:ln>
                <a:noFill/>
              </a:ln>
              <a:solidFill>
                <a:schemeClr val="tx1"/>
              </a:solidFill>
              <a:effectLst/>
              <a:latin typeface="Vijaya" pitchFamily="34" charset="0"/>
              <a:cs typeface="Vijaya"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200" b="0" i="0" u="none" strike="noStrike" cap="none" normalizeH="0" baseline="0" dirty="0" smtClean="0">
                <a:ln>
                  <a:noFill/>
                </a:ln>
                <a:solidFill>
                  <a:schemeClr val="tx1"/>
                </a:solidFill>
                <a:effectLst/>
                <a:latin typeface="Vijaya" pitchFamily="34" charset="0"/>
                <a:ea typeface="Times New Roman" pitchFamily="18" charset="0"/>
                <a:cs typeface="Vijaya" pitchFamily="34" charset="0"/>
              </a:rPr>
              <a:t>Clearance</a:t>
            </a:r>
            <a:endParaRPr kumimoji="0" lang="en-US" sz="3200" b="0" i="0" u="none" strike="noStrike" cap="none" normalizeH="0" baseline="0" dirty="0" smtClean="0">
              <a:ln>
                <a:noFill/>
              </a:ln>
              <a:solidFill>
                <a:schemeClr val="tx1"/>
              </a:solidFill>
              <a:effectLst/>
              <a:latin typeface="Vijaya" pitchFamily="34" charset="0"/>
              <a:cs typeface="Vijaya"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200" b="0" i="0" u="none" strike="noStrike" cap="none" normalizeH="0" baseline="0" dirty="0" smtClean="0">
                <a:ln>
                  <a:noFill/>
                </a:ln>
                <a:solidFill>
                  <a:schemeClr val="tx1"/>
                </a:solidFill>
                <a:effectLst/>
                <a:latin typeface="Vijaya" pitchFamily="34" charset="0"/>
                <a:ea typeface="Times New Roman" pitchFamily="18" charset="0"/>
                <a:cs typeface="Vijaya" pitchFamily="34" charset="0"/>
              </a:rPr>
              <a:t>Free-flow speed</a:t>
            </a:r>
            <a:endParaRPr kumimoji="0" lang="en-US" sz="3200" b="0" i="0" u="none" strike="noStrike" cap="none" normalizeH="0" baseline="0" dirty="0" smtClean="0">
              <a:ln>
                <a:noFill/>
              </a:ln>
              <a:solidFill>
                <a:schemeClr val="tx1"/>
              </a:solidFill>
              <a:effectLst/>
              <a:latin typeface="Vijaya" pitchFamily="34" charset="0"/>
              <a:cs typeface="Vijaya"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200" b="0" i="0" u="none" strike="noStrike" cap="none" normalizeH="0" baseline="0" dirty="0" smtClean="0">
                <a:ln>
                  <a:noFill/>
                </a:ln>
                <a:solidFill>
                  <a:schemeClr val="tx1"/>
                </a:solidFill>
                <a:effectLst/>
                <a:latin typeface="Vijaya" pitchFamily="34" charset="0"/>
                <a:ea typeface="Times New Roman" pitchFamily="18" charset="0"/>
                <a:cs typeface="Vijaya" pitchFamily="34" charset="0"/>
              </a:rPr>
              <a:t>Type</a:t>
            </a:r>
            <a:r>
              <a:rPr kumimoji="0" lang="en-US" sz="3200" b="0" i="0" u="none" strike="noStrike" cap="none" normalizeH="0" dirty="0" smtClean="0">
                <a:ln>
                  <a:noFill/>
                </a:ln>
                <a:solidFill>
                  <a:schemeClr val="tx1"/>
                </a:solidFill>
                <a:effectLst/>
                <a:latin typeface="Vijaya" pitchFamily="34" charset="0"/>
                <a:ea typeface="Times New Roman" pitchFamily="18" charset="0"/>
                <a:cs typeface="Vijaya" pitchFamily="34" charset="0"/>
              </a:rPr>
              <a:t> of vehicle</a:t>
            </a:r>
            <a:endParaRPr kumimoji="0" lang="en-US" sz="3200" b="0" i="0" u="none" strike="noStrike" cap="none" normalizeH="0" baseline="0" dirty="0" smtClean="0">
              <a:ln>
                <a:noFill/>
              </a:ln>
              <a:solidFill>
                <a:schemeClr val="tx1"/>
              </a:solidFill>
              <a:effectLst/>
              <a:latin typeface="Vijaya" pitchFamily="34" charset="0"/>
              <a:cs typeface="Vijaya"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200" b="0" i="0" u="none" strike="noStrike" cap="none" normalizeH="0" baseline="0" dirty="0" smtClean="0">
                <a:ln>
                  <a:noFill/>
                </a:ln>
                <a:solidFill>
                  <a:schemeClr val="tx1"/>
                </a:solidFill>
                <a:effectLst/>
                <a:latin typeface="Vijaya" pitchFamily="34" charset="0"/>
                <a:ea typeface="Times New Roman" pitchFamily="18" charset="0"/>
                <a:cs typeface="Vijaya" pitchFamily="34" charset="0"/>
              </a:rPr>
              <a:t>Level terrain</a:t>
            </a:r>
            <a:endParaRPr kumimoji="0" lang="en-US" sz="3200" b="0" i="0" u="none" strike="noStrike" cap="none" normalizeH="0" baseline="0" dirty="0" smtClean="0">
              <a:ln>
                <a:noFill/>
              </a:ln>
              <a:solidFill>
                <a:schemeClr val="tx1"/>
              </a:solidFill>
              <a:effectLst/>
              <a:latin typeface="Vijaya" pitchFamily="34" charset="0"/>
              <a:cs typeface="Vijaya"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200" b="0" i="0" u="none" strike="noStrike" cap="none" normalizeH="0" baseline="0" dirty="0" smtClean="0">
                <a:ln>
                  <a:noFill/>
                </a:ln>
                <a:solidFill>
                  <a:schemeClr val="tx1"/>
                </a:solidFill>
                <a:effectLst/>
                <a:latin typeface="Vijaya" pitchFamily="34" charset="0"/>
                <a:ea typeface="Times New Roman" pitchFamily="18" charset="0"/>
                <a:cs typeface="Vijaya" pitchFamily="34" charset="0"/>
              </a:rPr>
              <a:t>impediments</a:t>
            </a:r>
            <a:endParaRPr kumimoji="0" lang="en-US" sz="3200" b="0" i="0" u="none" strike="noStrike" cap="none" normalizeH="0" baseline="0" dirty="0" smtClean="0">
              <a:ln>
                <a:noFill/>
              </a:ln>
              <a:solidFill>
                <a:schemeClr val="tx1"/>
              </a:solidFill>
              <a:effectLst/>
              <a:latin typeface="Vijaya" pitchFamily="34" charset="0"/>
              <a:cs typeface="Vijaya" pitchFamily="34" charset="0"/>
            </a:endParaRPr>
          </a:p>
        </p:txBody>
      </p:sp>
      <p:sp>
        <p:nvSpPr>
          <p:cNvPr id="3" name="Rectangle 2"/>
          <p:cNvSpPr/>
          <p:nvPr/>
        </p:nvSpPr>
        <p:spPr>
          <a:xfrm>
            <a:off x="395536" y="1340768"/>
            <a:ext cx="4104456" cy="646331"/>
          </a:xfrm>
          <a:prstGeom prst="rect">
            <a:avLst/>
          </a:prstGeom>
        </p:spPr>
        <p:txBody>
          <a:bodyPr wrap="square">
            <a:spAutoFit/>
          </a:bodyPr>
          <a:lstStyle/>
          <a:p>
            <a:pPr lvl="0" algn="l" rtl="0" fontAlgn="base">
              <a:spcBef>
                <a:spcPct val="0"/>
              </a:spcBef>
              <a:spcAft>
                <a:spcPct val="0"/>
              </a:spcAft>
            </a:pPr>
            <a:r>
              <a:rPr lang="en-US" sz="3600" b="1" dirty="0" smtClean="0">
                <a:solidFill>
                  <a:srgbClr val="0000FF"/>
                </a:solidFill>
                <a:latin typeface="Vijaya" pitchFamily="34" charset="0"/>
                <a:ea typeface="Times New Roman" pitchFamily="18" charset="0"/>
                <a:cs typeface="Vijaya" pitchFamily="34" charset="0"/>
              </a:rPr>
              <a:t>Base Conditions</a:t>
            </a:r>
            <a:endParaRPr lang="en-US" sz="3600" dirty="0" smtClean="0">
              <a:solidFill>
                <a:srgbClr val="0000FF"/>
              </a:solidFill>
              <a:latin typeface="Vijaya" pitchFamily="34" charset="0"/>
              <a:cs typeface="Vijaya" pitchFamily="34" charset="0"/>
            </a:endParaRPr>
          </a:p>
        </p:txBody>
      </p:sp>
      <p:sp>
        <p:nvSpPr>
          <p:cNvPr id="4" name="Rectangle 1"/>
          <p:cNvSpPr>
            <a:spLocks noChangeArrowheads="1"/>
          </p:cNvSpPr>
          <p:nvPr/>
        </p:nvSpPr>
        <p:spPr bwMode="auto">
          <a:xfrm>
            <a:off x="576064" y="0"/>
            <a:ext cx="7956376"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i="0" strike="noStrike" cap="none" normalizeH="0" baseline="0" dirty="0" smtClean="0">
                <a:ln>
                  <a:noFill/>
                </a:ln>
                <a:solidFill>
                  <a:srgbClr val="C00000"/>
                </a:solidFill>
                <a:effectLst/>
                <a:latin typeface="Algerian" pitchFamily="82" charset="0"/>
                <a:ea typeface="Times New Roman" pitchFamily="18" charset="0"/>
                <a:cs typeface="Times New Roman" pitchFamily="18" charset="0"/>
              </a:rPr>
              <a:t>Factors Affecting Capacity &amp; Level of Service</a:t>
            </a:r>
            <a:endParaRPr kumimoji="0" lang="en-US" sz="3600" i="0" strike="noStrike" cap="none" normalizeH="0" baseline="0" dirty="0" smtClean="0">
              <a:ln>
                <a:noFill/>
              </a:ln>
              <a:solidFill>
                <a:srgbClr val="C00000"/>
              </a:solidFill>
              <a:effectLst/>
              <a:latin typeface="Algerian" pitchFamily="82"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Rectangle 1"/>
          <p:cNvSpPr>
            <a:spLocks noChangeArrowheads="1"/>
          </p:cNvSpPr>
          <p:nvPr/>
        </p:nvSpPr>
        <p:spPr bwMode="auto">
          <a:xfrm>
            <a:off x="1584176" y="2670303"/>
            <a:ext cx="601216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600" i="0" strike="noStrike" cap="none" normalizeH="0" baseline="0" dirty="0" smtClean="0">
                <a:ln>
                  <a:noFill/>
                </a:ln>
                <a:solidFill>
                  <a:srgbClr val="FF0000"/>
                </a:solidFill>
                <a:effectLst/>
                <a:latin typeface="Algerian" pitchFamily="82" charset="0"/>
                <a:ea typeface="Times New Roman" pitchFamily="18" charset="0"/>
                <a:cs typeface="Times New Roman" pitchFamily="18" charset="0"/>
              </a:rPr>
              <a:t>LOS Criteria </a:t>
            </a:r>
            <a:endParaRPr kumimoji="0" lang="en-US" sz="7200" i="0" strike="noStrike" cap="none" normalizeH="0" baseline="0" dirty="0" smtClean="0">
              <a:ln>
                <a:noFill/>
              </a:ln>
              <a:solidFill>
                <a:schemeClr val="tx1"/>
              </a:solidFill>
              <a:effectLst/>
              <a:latin typeface="Algerian" pitchFamily="82"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lum contrast="10000"/>
          </a:blip>
          <a:srcRect l="2214" t="2055" r="3110"/>
          <a:stretch>
            <a:fillRect/>
          </a:stretch>
        </p:blipFill>
        <p:spPr bwMode="auto">
          <a:xfrm>
            <a:off x="755576" y="836712"/>
            <a:ext cx="7704856" cy="5904656"/>
          </a:xfrm>
          <a:prstGeom prst="rect">
            <a:avLst/>
          </a:prstGeom>
          <a:noFill/>
          <a:ln w="9525">
            <a:noFill/>
            <a:miter lim="800000"/>
            <a:headEnd/>
            <a:tailEnd/>
          </a:ln>
        </p:spPr>
      </p:pic>
      <p:sp>
        <p:nvSpPr>
          <p:cNvPr id="4" name="Rectangular Callout 3"/>
          <p:cNvSpPr/>
          <p:nvPr/>
        </p:nvSpPr>
        <p:spPr>
          <a:xfrm>
            <a:off x="827584" y="404664"/>
            <a:ext cx="3744416" cy="1080120"/>
          </a:xfrm>
          <a:prstGeom prst="wedgeRectCallout">
            <a:avLst>
              <a:gd name="adj1" fmla="val -21584"/>
              <a:gd name="adj2" fmla="val 104178"/>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rtl="0"/>
            <a:r>
              <a:rPr lang="en-US" dirty="0" smtClean="0">
                <a:solidFill>
                  <a:schemeClr val="tx1"/>
                </a:solidFill>
              </a:rPr>
              <a:t>1- Represents Free-flow condition</a:t>
            </a:r>
          </a:p>
          <a:p>
            <a:pPr algn="l" rtl="0"/>
            <a:r>
              <a:rPr lang="en-US" dirty="0" smtClean="0">
                <a:solidFill>
                  <a:schemeClr val="tx1"/>
                </a:solidFill>
              </a:rPr>
              <a:t>2- Average travel speeds are 90% </a:t>
            </a:r>
          </a:p>
          <a:p>
            <a:pPr algn="l" rtl="0"/>
            <a:r>
              <a:rPr lang="en-US" dirty="0" smtClean="0">
                <a:solidFill>
                  <a:schemeClr val="tx1"/>
                </a:solidFill>
              </a:rPr>
              <a:t>3- Side friction or interaction is low</a:t>
            </a:r>
          </a:p>
          <a:p>
            <a:pPr algn="l" rtl="0"/>
            <a:r>
              <a:rPr lang="en-US" dirty="0" smtClean="0">
                <a:solidFill>
                  <a:schemeClr val="tx1"/>
                </a:solidFill>
              </a:rPr>
              <a:t>4- Level of comfort is excellent </a:t>
            </a:r>
            <a:endParaRPr lang="ar-IQ" dirty="0">
              <a:solidFill>
                <a:schemeClr val="tx1"/>
              </a:solidFill>
            </a:endParaRPr>
          </a:p>
        </p:txBody>
      </p:sp>
      <p:sp>
        <p:nvSpPr>
          <p:cNvPr id="5" name="Rectangular Callout 4"/>
          <p:cNvSpPr/>
          <p:nvPr/>
        </p:nvSpPr>
        <p:spPr>
          <a:xfrm>
            <a:off x="1763688" y="836712"/>
            <a:ext cx="3888432" cy="1080120"/>
          </a:xfrm>
          <a:prstGeom prst="wedgeRectCallout">
            <a:avLst>
              <a:gd name="adj1" fmla="val -21584"/>
              <a:gd name="adj2" fmla="val 104178"/>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rtl="0"/>
            <a:r>
              <a:rPr lang="en-US" dirty="0" smtClean="0">
                <a:solidFill>
                  <a:schemeClr val="tx1"/>
                </a:solidFill>
              </a:rPr>
              <a:t>1- Represents a zone of stable flow</a:t>
            </a:r>
          </a:p>
          <a:p>
            <a:pPr algn="l" rtl="0"/>
            <a:r>
              <a:rPr lang="en-US" dirty="0" smtClean="0">
                <a:solidFill>
                  <a:schemeClr val="tx1"/>
                </a:solidFill>
              </a:rPr>
              <a:t>2- Average travel speeds are 70% </a:t>
            </a:r>
          </a:p>
          <a:p>
            <a:pPr algn="l" rtl="0"/>
            <a:r>
              <a:rPr lang="en-US" dirty="0" smtClean="0">
                <a:solidFill>
                  <a:schemeClr val="tx1"/>
                </a:solidFill>
              </a:rPr>
              <a:t>3- Side friction starts affecting </a:t>
            </a:r>
          </a:p>
          <a:p>
            <a:pPr algn="l" rtl="0"/>
            <a:r>
              <a:rPr lang="en-US" dirty="0" smtClean="0">
                <a:solidFill>
                  <a:schemeClr val="tx1"/>
                </a:solidFill>
              </a:rPr>
              <a:t>4- Level of comfort is relatively lower </a:t>
            </a:r>
            <a:endParaRPr lang="ar-IQ" dirty="0">
              <a:solidFill>
                <a:schemeClr val="tx1"/>
              </a:solidFill>
            </a:endParaRPr>
          </a:p>
        </p:txBody>
      </p:sp>
      <p:sp>
        <p:nvSpPr>
          <p:cNvPr id="6" name="Rectangular Callout 5"/>
          <p:cNvSpPr/>
          <p:nvPr/>
        </p:nvSpPr>
        <p:spPr>
          <a:xfrm>
            <a:off x="2843808" y="1052736"/>
            <a:ext cx="4680520" cy="1224136"/>
          </a:xfrm>
          <a:prstGeom prst="wedgeRectCallout">
            <a:avLst>
              <a:gd name="adj1" fmla="val -21584"/>
              <a:gd name="adj2" fmla="val 104178"/>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rtl="0"/>
            <a:r>
              <a:rPr lang="en-US" dirty="0" smtClean="0">
                <a:solidFill>
                  <a:schemeClr val="tx1"/>
                </a:solidFill>
              </a:rPr>
              <a:t>1- Represents a zone of stable flow</a:t>
            </a:r>
          </a:p>
          <a:p>
            <a:pPr algn="l" rtl="0"/>
            <a:r>
              <a:rPr lang="en-US" dirty="0" smtClean="0">
                <a:solidFill>
                  <a:schemeClr val="tx1"/>
                </a:solidFill>
              </a:rPr>
              <a:t>2- Average travel speeds are 50% </a:t>
            </a:r>
          </a:p>
          <a:p>
            <a:pPr algn="l" rtl="0"/>
            <a:r>
              <a:rPr lang="en-US" dirty="0" smtClean="0">
                <a:solidFill>
                  <a:schemeClr val="tx1"/>
                </a:solidFill>
              </a:rPr>
              <a:t>3- Side friction significantly affects the drivers </a:t>
            </a:r>
          </a:p>
          <a:p>
            <a:pPr algn="l" rtl="0"/>
            <a:r>
              <a:rPr lang="en-US" dirty="0" smtClean="0">
                <a:solidFill>
                  <a:schemeClr val="tx1"/>
                </a:solidFill>
              </a:rPr>
              <a:t>4- Level of comfort is declines noticeably</a:t>
            </a:r>
            <a:endParaRPr lang="ar-IQ" dirty="0">
              <a:solidFill>
                <a:schemeClr val="tx1"/>
              </a:solidFill>
            </a:endParaRPr>
          </a:p>
        </p:txBody>
      </p:sp>
      <p:sp>
        <p:nvSpPr>
          <p:cNvPr id="7" name="Rectangular Callout 6"/>
          <p:cNvSpPr/>
          <p:nvPr/>
        </p:nvSpPr>
        <p:spPr>
          <a:xfrm>
            <a:off x="3923928" y="1484784"/>
            <a:ext cx="4248472" cy="1296144"/>
          </a:xfrm>
          <a:prstGeom prst="wedgeRectCallout">
            <a:avLst>
              <a:gd name="adj1" fmla="val -21584"/>
              <a:gd name="adj2" fmla="val 104178"/>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rtl="0"/>
            <a:r>
              <a:rPr lang="en-US" dirty="0" smtClean="0">
                <a:solidFill>
                  <a:schemeClr val="tx1"/>
                </a:solidFill>
              </a:rPr>
              <a:t>1- Represents the limit of stable flow</a:t>
            </a:r>
          </a:p>
          <a:p>
            <a:pPr algn="l" rtl="0"/>
            <a:r>
              <a:rPr lang="en-US" dirty="0" smtClean="0">
                <a:solidFill>
                  <a:schemeClr val="tx1"/>
                </a:solidFill>
              </a:rPr>
              <a:t>2- Average travel speeds are 40% </a:t>
            </a:r>
          </a:p>
          <a:p>
            <a:pPr algn="l" rtl="0"/>
            <a:r>
              <a:rPr lang="en-US" dirty="0" smtClean="0">
                <a:solidFill>
                  <a:schemeClr val="tx1"/>
                </a:solidFill>
              </a:rPr>
              <a:t>3- Side friction severely affects the drivers </a:t>
            </a:r>
          </a:p>
          <a:p>
            <a:pPr algn="l" rtl="0"/>
            <a:r>
              <a:rPr lang="en-US" dirty="0" smtClean="0">
                <a:solidFill>
                  <a:schemeClr val="tx1"/>
                </a:solidFill>
              </a:rPr>
              <a:t>4- Level of comfort is poor</a:t>
            </a:r>
            <a:endParaRPr lang="ar-IQ" dirty="0">
              <a:solidFill>
                <a:schemeClr val="tx1"/>
              </a:solidFill>
            </a:endParaRPr>
          </a:p>
        </p:txBody>
      </p:sp>
      <p:sp>
        <p:nvSpPr>
          <p:cNvPr id="9" name="Rectangular Callout 8"/>
          <p:cNvSpPr/>
          <p:nvPr/>
        </p:nvSpPr>
        <p:spPr>
          <a:xfrm>
            <a:off x="4788024" y="1916832"/>
            <a:ext cx="4248472" cy="1296144"/>
          </a:xfrm>
          <a:prstGeom prst="wedgeRectCallout">
            <a:avLst>
              <a:gd name="adj1" fmla="val -21584"/>
              <a:gd name="adj2" fmla="val 104178"/>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rtl="0"/>
            <a:r>
              <a:rPr lang="en-US" dirty="0" smtClean="0">
                <a:solidFill>
                  <a:schemeClr val="tx1"/>
                </a:solidFill>
              </a:rPr>
              <a:t>1- Represents close to the capacity level</a:t>
            </a:r>
          </a:p>
          <a:p>
            <a:pPr algn="l" rtl="0"/>
            <a:r>
              <a:rPr lang="en-US" dirty="0" smtClean="0">
                <a:solidFill>
                  <a:schemeClr val="tx1"/>
                </a:solidFill>
              </a:rPr>
              <a:t>2- Average travel speeds are low</a:t>
            </a:r>
          </a:p>
          <a:p>
            <a:pPr algn="l" rtl="0"/>
            <a:r>
              <a:rPr lang="en-US" dirty="0" smtClean="0">
                <a:solidFill>
                  <a:schemeClr val="tx1"/>
                </a:solidFill>
              </a:rPr>
              <a:t>3- Side friction causes forced maneuvers </a:t>
            </a:r>
          </a:p>
          <a:p>
            <a:pPr algn="l" rtl="0"/>
            <a:r>
              <a:rPr lang="en-US" dirty="0" smtClean="0">
                <a:solidFill>
                  <a:schemeClr val="tx1"/>
                </a:solidFill>
              </a:rPr>
              <a:t>4- Level of comfort is very poor</a:t>
            </a:r>
            <a:endParaRPr lang="ar-IQ" dirty="0">
              <a:solidFill>
                <a:schemeClr val="tx1"/>
              </a:solidFill>
            </a:endParaRPr>
          </a:p>
        </p:txBody>
      </p:sp>
      <p:sp>
        <p:nvSpPr>
          <p:cNvPr id="11" name="Rectangular Callout 10"/>
          <p:cNvSpPr/>
          <p:nvPr/>
        </p:nvSpPr>
        <p:spPr>
          <a:xfrm>
            <a:off x="4355976" y="2708920"/>
            <a:ext cx="4176464" cy="1296144"/>
          </a:xfrm>
          <a:prstGeom prst="wedgeRectCallout">
            <a:avLst>
              <a:gd name="adj1" fmla="val -21584"/>
              <a:gd name="adj2" fmla="val 104178"/>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rtl="0"/>
            <a:r>
              <a:rPr lang="en-US" dirty="0" smtClean="0">
                <a:solidFill>
                  <a:schemeClr val="tx1"/>
                </a:solidFill>
              </a:rPr>
              <a:t>1- Represents zone of breakdown flow</a:t>
            </a:r>
          </a:p>
          <a:p>
            <a:pPr algn="l" rtl="0"/>
            <a:r>
              <a:rPr lang="en-US" dirty="0" smtClean="0">
                <a:solidFill>
                  <a:schemeClr val="tx1"/>
                </a:solidFill>
              </a:rPr>
              <a:t>2- Queue formation takes place </a:t>
            </a:r>
          </a:p>
          <a:p>
            <a:pPr algn="l" rtl="0"/>
            <a:r>
              <a:rPr lang="en-US" dirty="0" smtClean="0">
                <a:solidFill>
                  <a:schemeClr val="tx1"/>
                </a:solidFill>
              </a:rPr>
              <a:t>3- Delays results</a:t>
            </a:r>
          </a:p>
          <a:p>
            <a:pPr algn="l" rtl="0"/>
            <a:r>
              <a:rPr lang="en-US" dirty="0" smtClean="0">
                <a:solidFill>
                  <a:schemeClr val="tx1"/>
                </a:solidFill>
              </a:rPr>
              <a:t>4- Average speeds are between 25 to 33% </a:t>
            </a:r>
            <a:endParaRPr lang="ar-IQ"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1" nodeType="clickEffect">
                                  <p:stCondLst>
                                    <p:cond delay="0"/>
                                  </p:stCondLst>
                                  <p:childTnLst>
                                    <p:animEffect transition="out" filter="dissolve">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par>
                                <p:cTn id="13" presetID="20"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edge">
                                      <p:cBhvr>
                                        <p:cTn id="15" dur="2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xit" presetSubtype="0" fill="hold" grpId="1" nodeType="clickEffect">
                                  <p:stCondLst>
                                    <p:cond delay="0"/>
                                  </p:stCondLst>
                                  <p:childTnLst>
                                    <p:animEffect transition="out" filter="dissolve">
                                      <p:cBhvr>
                                        <p:cTn id="19" dur="500"/>
                                        <p:tgtEl>
                                          <p:spTgt spid="5"/>
                                        </p:tgtEl>
                                      </p:cBhvr>
                                    </p:animEffect>
                                    <p:set>
                                      <p:cBhvr>
                                        <p:cTn id="20" dur="1" fill="hold">
                                          <p:stCondLst>
                                            <p:cond delay="499"/>
                                          </p:stCondLst>
                                        </p:cTn>
                                        <p:tgtEl>
                                          <p:spTgt spid="5"/>
                                        </p:tgtEl>
                                        <p:attrNameLst>
                                          <p:attrName>style.visibility</p:attrName>
                                        </p:attrNameLst>
                                      </p:cBhvr>
                                      <p:to>
                                        <p:strVal val="hidden"/>
                                      </p:to>
                                    </p:set>
                                  </p:childTnLst>
                                </p:cTn>
                              </p:par>
                              <p:par>
                                <p:cTn id="21" presetID="20"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edge">
                                      <p:cBhvr>
                                        <p:cTn id="23" dur="2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xit" presetSubtype="0" fill="hold" grpId="1" nodeType="clickEffect">
                                  <p:stCondLst>
                                    <p:cond delay="0"/>
                                  </p:stCondLst>
                                  <p:childTnLst>
                                    <p:animEffect transition="out" filter="dissolve">
                                      <p:cBhvr>
                                        <p:cTn id="27" dur="500"/>
                                        <p:tgtEl>
                                          <p:spTgt spid="6"/>
                                        </p:tgtEl>
                                      </p:cBhvr>
                                    </p:animEffect>
                                    <p:set>
                                      <p:cBhvr>
                                        <p:cTn id="28" dur="1" fill="hold">
                                          <p:stCondLst>
                                            <p:cond delay="499"/>
                                          </p:stCondLst>
                                        </p:cTn>
                                        <p:tgtEl>
                                          <p:spTgt spid="6"/>
                                        </p:tgtEl>
                                        <p:attrNameLst>
                                          <p:attrName>style.visibility</p:attrName>
                                        </p:attrNameLst>
                                      </p:cBhvr>
                                      <p:to>
                                        <p:strVal val="hidden"/>
                                      </p:to>
                                    </p:set>
                                  </p:childTnLst>
                                </p:cTn>
                              </p:par>
                              <p:par>
                                <p:cTn id="29" presetID="20"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edge">
                                      <p:cBhvr>
                                        <p:cTn id="31" dur="20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xit" presetSubtype="0" fill="hold" grpId="1" nodeType="clickEffect">
                                  <p:stCondLst>
                                    <p:cond delay="0"/>
                                  </p:stCondLst>
                                  <p:childTnLst>
                                    <p:animEffect transition="out" filter="dissolve">
                                      <p:cBhvr>
                                        <p:cTn id="35" dur="500"/>
                                        <p:tgtEl>
                                          <p:spTgt spid="7"/>
                                        </p:tgtEl>
                                      </p:cBhvr>
                                    </p:animEffect>
                                    <p:set>
                                      <p:cBhvr>
                                        <p:cTn id="36" dur="1" fill="hold">
                                          <p:stCondLst>
                                            <p:cond delay="499"/>
                                          </p:stCondLst>
                                        </p:cTn>
                                        <p:tgtEl>
                                          <p:spTgt spid="7"/>
                                        </p:tgtEl>
                                        <p:attrNameLst>
                                          <p:attrName>style.visibility</p:attrName>
                                        </p:attrNameLst>
                                      </p:cBhvr>
                                      <p:to>
                                        <p:strVal val="hidden"/>
                                      </p:to>
                                    </p:set>
                                  </p:childTnLst>
                                </p:cTn>
                              </p:par>
                              <p:par>
                                <p:cTn id="37" presetID="20" presetClass="entr" presetSubtype="0"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wedge">
                                      <p:cBhvr>
                                        <p:cTn id="39" dur="20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xit" presetSubtype="0" fill="hold" grpId="1" nodeType="clickEffect">
                                  <p:stCondLst>
                                    <p:cond delay="0"/>
                                  </p:stCondLst>
                                  <p:childTnLst>
                                    <p:animEffect transition="out" filter="dissolve">
                                      <p:cBhvr>
                                        <p:cTn id="43" dur="500"/>
                                        <p:tgtEl>
                                          <p:spTgt spid="9"/>
                                        </p:tgtEl>
                                      </p:cBhvr>
                                    </p:animEffect>
                                    <p:set>
                                      <p:cBhvr>
                                        <p:cTn id="44" dur="1" fill="hold">
                                          <p:stCondLst>
                                            <p:cond delay="499"/>
                                          </p:stCondLst>
                                        </p:cTn>
                                        <p:tgtEl>
                                          <p:spTgt spid="9"/>
                                        </p:tgtEl>
                                        <p:attrNameLst>
                                          <p:attrName>style.visibility</p:attrName>
                                        </p:attrNameLst>
                                      </p:cBhvr>
                                      <p:to>
                                        <p:strVal val="hidden"/>
                                      </p:to>
                                    </p:set>
                                  </p:childTnLst>
                                </p:cTn>
                              </p:par>
                              <p:par>
                                <p:cTn id="45" presetID="20" presetClass="entr" presetSubtype="0" fill="hold" grpId="0" nodeType="with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edge">
                                      <p:cBhvr>
                                        <p:cTn id="47" dur="20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xit" presetSubtype="0" fill="hold" grpId="1" nodeType="clickEffect">
                                  <p:stCondLst>
                                    <p:cond delay="0"/>
                                  </p:stCondLst>
                                  <p:childTnLst>
                                    <p:animEffect transition="out" filter="dissolve">
                                      <p:cBhvr>
                                        <p:cTn id="51" dur="500"/>
                                        <p:tgtEl>
                                          <p:spTgt spid="11"/>
                                        </p:tgtEl>
                                      </p:cBhvr>
                                    </p:animEffect>
                                    <p:set>
                                      <p:cBhvr>
                                        <p:cTn id="52"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P spid="6" grpId="1" animBg="1"/>
      <p:bldP spid="7" grpId="0" animBg="1"/>
      <p:bldP spid="7" grpId="1" animBg="1"/>
      <p:bldP spid="9" grpId="0" animBg="1"/>
      <p:bldP spid="9" grpId="1" animBg="1"/>
      <p:bldP spid="11" grpId="0" animBg="1"/>
      <p:bldP spid="11"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42341" name="Rectangle 5"/>
          <p:cNvSpPr>
            <a:spLocks noChangeArrowheads="1"/>
          </p:cNvSpPr>
          <p:nvPr/>
        </p:nvSpPr>
        <p:spPr bwMode="auto">
          <a:xfrm>
            <a:off x="0" y="1017310"/>
            <a:ext cx="914400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600" b="0" i="0" u="none" strike="noStrike" cap="none" normalizeH="0" baseline="0" dirty="0" smtClean="0">
                <a:ln>
                  <a:noFill/>
                </a:ln>
                <a:solidFill>
                  <a:srgbClr val="FF0000"/>
                </a:solidFill>
                <a:effectLst/>
                <a:latin typeface="Algerian" pitchFamily="82" charset="0"/>
                <a:ea typeface="Times New Roman" pitchFamily="18" charset="0"/>
                <a:cs typeface="Times New Roman" pitchFamily="18" charset="0"/>
              </a:rPr>
              <a:t> Two-lane highway CAPACITY</a:t>
            </a:r>
            <a:endParaRPr kumimoji="0" lang="en-US" sz="5400" b="0" i="0" u="none" strike="noStrike" cap="none" normalizeH="0" baseline="0" dirty="0" smtClean="0">
              <a:ln>
                <a:noFill/>
              </a:ln>
              <a:solidFill>
                <a:srgbClr val="FF0000"/>
              </a:solidFill>
              <a:effectLst/>
              <a:latin typeface="Arial" pitchFamily="34" charset="0"/>
              <a:cs typeface="Arial" pitchFamily="34" charset="0"/>
            </a:endParaRPr>
          </a:p>
        </p:txBody>
      </p:sp>
      <p:pic>
        <p:nvPicPr>
          <p:cNvPr id="142344" name="Picture 8" descr="D:\محاضرات\مرحلة رابعة مرور\المصادر\يي.jpg"/>
          <p:cNvPicPr>
            <a:picLocks noChangeAspect="1" noChangeArrowheads="1"/>
          </p:cNvPicPr>
          <p:nvPr/>
        </p:nvPicPr>
        <p:blipFill>
          <a:blip r:embed="rId2" cstate="print"/>
          <a:srcRect/>
          <a:stretch>
            <a:fillRect/>
          </a:stretch>
        </p:blipFill>
        <p:spPr bwMode="auto">
          <a:xfrm>
            <a:off x="41990" y="3312368"/>
            <a:ext cx="4674026" cy="3501008"/>
          </a:xfrm>
          <a:prstGeom prst="rect">
            <a:avLst/>
          </a:prstGeom>
          <a:noFill/>
        </p:spPr>
      </p:pic>
      <p:pic>
        <p:nvPicPr>
          <p:cNvPr id="142342" name="Picture 6" descr="D:\محاضرات\مرحلة رابعة مرور\المصادر\تنزيل (2).jpg"/>
          <p:cNvPicPr>
            <a:picLocks noChangeAspect="1" noChangeArrowheads="1"/>
          </p:cNvPicPr>
          <p:nvPr/>
        </p:nvPicPr>
        <p:blipFill>
          <a:blip r:embed="rId3" cstate="print"/>
          <a:srcRect/>
          <a:stretch>
            <a:fillRect/>
          </a:stretch>
        </p:blipFill>
        <p:spPr bwMode="auto">
          <a:xfrm>
            <a:off x="4427984" y="3312368"/>
            <a:ext cx="4674026" cy="350100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251520" y="692696"/>
            <a:ext cx="8676456"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1" i="1" u="sng" strike="noStrike" cap="none" normalizeH="0" baseline="0" dirty="0" smtClean="0">
                <a:ln>
                  <a:noFill/>
                </a:ln>
                <a:solidFill>
                  <a:srgbClr val="FF0000"/>
                </a:solidFill>
                <a:effectLst/>
                <a:latin typeface="Vijaya" pitchFamily="34" charset="0"/>
                <a:ea typeface="Times New Roman" pitchFamily="18" charset="0"/>
                <a:cs typeface="Vijaya" pitchFamily="34" charset="0"/>
              </a:rPr>
              <a:t>Two-Lane Highway:</a:t>
            </a:r>
            <a:r>
              <a:rPr kumimoji="0" lang="en-US" sz="3200" b="0" i="0" u="none" strike="noStrike" cap="none" normalizeH="0" baseline="0" dirty="0" smtClean="0">
                <a:ln>
                  <a:noFill/>
                </a:ln>
                <a:solidFill>
                  <a:srgbClr val="FF0000"/>
                </a:solidFill>
                <a:effectLst/>
                <a:latin typeface="Vijaya" pitchFamily="34" charset="0"/>
                <a:ea typeface="Times New Roman" pitchFamily="18" charset="0"/>
                <a:cs typeface="Vijaya" pitchFamily="34" charset="0"/>
              </a:rPr>
              <a:t> </a:t>
            </a:r>
            <a:r>
              <a:rPr kumimoji="0" lang="en-US" sz="3200" b="0" i="0" u="none" strike="noStrike" cap="none" normalizeH="0" baseline="0" dirty="0" smtClean="0">
                <a:ln>
                  <a:noFill/>
                </a:ln>
                <a:solidFill>
                  <a:srgbClr val="0000FF"/>
                </a:solidFill>
                <a:effectLst/>
                <a:latin typeface="Vijaya" pitchFamily="34" charset="0"/>
                <a:ea typeface="Times New Roman" pitchFamily="18" charset="0"/>
                <a:cs typeface="Vijaya" pitchFamily="34" charset="0"/>
              </a:rPr>
              <a:t>is an undivided roadway with two lanes, one for use by traffic in each direction of travel.</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Vijaya" pitchFamily="34" charset="0"/>
              <a:cs typeface="Vijaya"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Vijaya" pitchFamily="34" charset="0"/>
                <a:ea typeface="TimesTen-Roman"/>
                <a:cs typeface="Vijaya" pitchFamily="34" charset="0"/>
              </a:rPr>
              <a:t>Two classes of two-lane highways are analyzed:</a:t>
            </a:r>
            <a:endParaRPr kumimoji="0" lang="en-US" sz="3200" b="0" i="0" u="none" strike="noStrike" cap="none" normalizeH="0" baseline="0" dirty="0" smtClean="0">
              <a:ln>
                <a:noFill/>
              </a:ln>
              <a:solidFill>
                <a:schemeClr val="tx1"/>
              </a:solidFill>
              <a:effectLst/>
              <a:latin typeface="Vijaya" pitchFamily="34" charset="0"/>
              <a:cs typeface="Vijaya"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FF0000"/>
                </a:solidFill>
                <a:effectLst/>
                <a:latin typeface="Vijaya" pitchFamily="34" charset="0"/>
                <a:ea typeface="Times New Roman" pitchFamily="18" charset="0"/>
                <a:cs typeface="Vijaya" pitchFamily="34" charset="0"/>
              </a:rPr>
              <a:t>Class I.</a:t>
            </a:r>
            <a:r>
              <a:rPr lang="en-US" sz="3200" b="1" dirty="0" smtClean="0">
                <a:solidFill>
                  <a:srgbClr val="FF0000"/>
                </a:solidFill>
                <a:latin typeface="Vijaya" pitchFamily="34" charset="0"/>
                <a:ea typeface="Times New Roman" pitchFamily="18" charset="0"/>
                <a:cs typeface="Vijaya" pitchFamily="34" charset="0"/>
              </a:rPr>
              <a:t> </a:t>
            </a:r>
            <a:r>
              <a:rPr kumimoji="0" lang="en-US" sz="3200" b="0" i="0" u="none" strike="noStrike" cap="none" normalizeH="0" baseline="0" dirty="0" smtClean="0">
                <a:ln>
                  <a:noFill/>
                </a:ln>
                <a:solidFill>
                  <a:schemeClr val="tx1"/>
                </a:solidFill>
                <a:effectLst/>
                <a:latin typeface="Vijaya" pitchFamily="34" charset="0"/>
                <a:ea typeface="TimesTen-Roman"/>
                <a:cs typeface="Vijaya" pitchFamily="34" charset="0"/>
              </a:rPr>
              <a:t>Two-lane highways on which motorists expect to travel at relatively high speeds, including major intercity routes, primary arterials, and daily commuter routes.</a:t>
            </a: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Vijaya" pitchFamily="34" charset="0"/>
              <a:cs typeface="Vijaya"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FF0000"/>
                </a:solidFill>
                <a:effectLst/>
                <a:latin typeface="Vijaya" pitchFamily="34" charset="0"/>
                <a:ea typeface="Times New Roman" pitchFamily="18" charset="0"/>
                <a:cs typeface="Vijaya" pitchFamily="34" charset="0"/>
              </a:rPr>
              <a:t>Class II.</a:t>
            </a:r>
            <a:r>
              <a:rPr kumimoji="0" lang="en-US" sz="3200" b="1" i="0" u="none" strike="noStrike" cap="none" normalizeH="0" dirty="0" smtClean="0">
                <a:ln>
                  <a:noFill/>
                </a:ln>
                <a:solidFill>
                  <a:srgbClr val="FF0000"/>
                </a:solidFill>
                <a:effectLst/>
                <a:latin typeface="Vijaya" pitchFamily="34" charset="0"/>
                <a:ea typeface="Times New Roman" pitchFamily="18" charset="0"/>
                <a:cs typeface="Vijaya" pitchFamily="34" charset="0"/>
              </a:rPr>
              <a:t> </a:t>
            </a:r>
            <a:r>
              <a:rPr kumimoji="0" lang="en-US" sz="3200" b="0" i="0" u="none" strike="noStrike" cap="none" normalizeH="0" baseline="0" dirty="0" smtClean="0">
                <a:ln>
                  <a:noFill/>
                </a:ln>
                <a:solidFill>
                  <a:schemeClr val="tx1"/>
                </a:solidFill>
                <a:effectLst/>
                <a:latin typeface="Vijaya" pitchFamily="34" charset="0"/>
                <a:ea typeface="TimesTen-Roman"/>
                <a:cs typeface="Vijaya" pitchFamily="34" charset="0"/>
              </a:rPr>
              <a:t>Two-lane highways on which motorists do not necessarily expect to travel at high speed, including access routes scenic and recreational routes that are not primarily arterials, and routes through rugged terrain.</a:t>
            </a:r>
            <a:endParaRPr kumimoji="0" lang="en-US" sz="3200" b="0" i="0" u="none" strike="noStrike" cap="none" normalizeH="0" baseline="0" dirty="0" smtClean="0">
              <a:ln>
                <a:noFill/>
              </a:ln>
              <a:solidFill>
                <a:schemeClr val="tx1"/>
              </a:solidFill>
              <a:effectLst/>
              <a:latin typeface="Vijaya" pitchFamily="34" charset="0"/>
              <a:cs typeface="Vijay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179512" y="148853"/>
            <a:ext cx="8892480" cy="62324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rgbClr val="0000FF"/>
                </a:solidFill>
                <a:effectLst/>
                <a:latin typeface="Lucida Calligraphy" pitchFamily="66" charset="0"/>
                <a:ea typeface="Times New Roman" pitchFamily="18" charset="0"/>
                <a:cs typeface="Times New Roman" pitchFamily="18" charset="0"/>
              </a:rPr>
              <a:t>Basic Conditions for Two-Lane Highway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pPr>
            <a:r>
              <a:rPr kumimoji="0" lang="en-US" sz="3000" b="0" i="0" u="none" strike="noStrike" cap="none" normalizeH="0" baseline="0" dirty="0" smtClean="0">
                <a:ln>
                  <a:noFill/>
                </a:ln>
                <a:solidFill>
                  <a:schemeClr val="tx1"/>
                </a:solidFill>
                <a:effectLst/>
                <a:latin typeface="Vijaya" pitchFamily="34" charset="0"/>
                <a:ea typeface="TimesTen-Roman"/>
                <a:cs typeface="Vijaya" pitchFamily="34" charset="0"/>
              </a:rPr>
              <a:t>Level terrain</a:t>
            </a:r>
            <a:endParaRPr kumimoji="0" lang="en-US" sz="3000" b="0" i="0" u="none" strike="noStrike" cap="none" normalizeH="0" baseline="0" dirty="0" smtClean="0">
              <a:ln>
                <a:noFill/>
              </a:ln>
              <a:solidFill>
                <a:schemeClr val="tx1"/>
              </a:solidFill>
              <a:effectLst/>
              <a:latin typeface="Vijaya" pitchFamily="34" charset="0"/>
              <a:cs typeface="Vijaya" pitchFamily="34"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pPr>
            <a:r>
              <a:rPr kumimoji="0" lang="en-US" sz="3000" b="0" i="0" u="none" strike="noStrike" cap="none" normalizeH="0" baseline="0" dirty="0" smtClean="0">
                <a:ln>
                  <a:noFill/>
                </a:ln>
                <a:solidFill>
                  <a:schemeClr val="tx1"/>
                </a:solidFill>
                <a:effectLst/>
                <a:latin typeface="Vijaya" pitchFamily="34" charset="0"/>
                <a:ea typeface="TimesTen-Roman"/>
                <a:cs typeface="Vijaya" pitchFamily="34" charset="0"/>
              </a:rPr>
              <a:t>Lane widths </a:t>
            </a:r>
            <a:r>
              <a:rPr kumimoji="0" lang="en-US" sz="3000" b="0" i="1" u="none" strike="noStrike" cap="none" normalizeH="0" baseline="0" dirty="0" smtClean="0">
                <a:ln>
                  <a:noFill/>
                </a:ln>
                <a:solidFill>
                  <a:schemeClr val="tx1"/>
                </a:solidFill>
                <a:effectLst/>
                <a:latin typeface="Vijaya" pitchFamily="34" charset="0"/>
                <a:ea typeface="TimesTen-Roman"/>
                <a:cs typeface="Vijaya" pitchFamily="34" charset="0"/>
              </a:rPr>
              <a:t>3.6 m</a:t>
            </a:r>
            <a:r>
              <a:rPr kumimoji="0" lang="en-US" sz="3000" b="0" i="0" u="none" strike="noStrike" cap="none" normalizeH="0" baseline="0" dirty="0" smtClean="0">
                <a:ln>
                  <a:noFill/>
                </a:ln>
                <a:solidFill>
                  <a:schemeClr val="tx1"/>
                </a:solidFill>
                <a:effectLst/>
                <a:latin typeface="Vijaya" pitchFamily="34" charset="0"/>
                <a:ea typeface="TimesTen-Roman"/>
                <a:cs typeface="Vijaya" pitchFamily="34" charset="0"/>
              </a:rPr>
              <a:t> or greater</a:t>
            </a:r>
            <a:endParaRPr kumimoji="0" lang="en-US" sz="3000" b="0" i="0" u="none" strike="noStrike" cap="none" normalizeH="0" baseline="0" dirty="0" smtClean="0">
              <a:ln>
                <a:noFill/>
              </a:ln>
              <a:solidFill>
                <a:schemeClr val="tx1"/>
              </a:solidFill>
              <a:effectLst/>
              <a:latin typeface="Vijaya" pitchFamily="34" charset="0"/>
              <a:cs typeface="Vijaya" pitchFamily="34"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pPr>
            <a:r>
              <a:rPr kumimoji="0" lang="en-US" sz="3000" b="0" i="0" u="none" strike="noStrike" cap="none" normalizeH="0" baseline="0" dirty="0" smtClean="0">
                <a:ln>
                  <a:noFill/>
                </a:ln>
                <a:solidFill>
                  <a:schemeClr val="tx1"/>
                </a:solidFill>
                <a:effectLst/>
                <a:latin typeface="Vijaya" pitchFamily="34" charset="0"/>
                <a:ea typeface="TimesTen-Roman"/>
                <a:cs typeface="Vijaya" pitchFamily="34" charset="0"/>
              </a:rPr>
              <a:t>Clear shoulders </a:t>
            </a:r>
            <a:r>
              <a:rPr kumimoji="0" lang="en-US" sz="3000" b="0" i="1" u="none" strike="noStrike" cap="none" normalizeH="0" baseline="0" dirty="0" smtClean="0">
                <a:ln>
                  <a:noFill/>
                </a:ln>
                <a:solidFill>
                  <a:schemeClr val="tx1"/>
                </a:solidFill>
                <a:effectLst/>
                <a:latin typeface="Vijaya" pitchFamily="34" charset="0"/>
                <a:ea typeface="TimesTen-Roman"/>
                <a:cs typeface="Vijaya" pitchFamily="34" charset="0"/>
              </a:rPr>
              <a:t>1.8 m</a:t>
            </a:r>
            <a:r>
              <a:rPr kumimoji="0" lang="en-US" sz="3000" b="0" i="0" u="none" strike="noStrike" cap="none" normalizeH="0" baseline="0" dirty="0" smtClean="0">
                <a:ln>
                  <a:noFill/>
                </a:ln>
                <a:solidFill>
                  <a:schemeClr val="tx1"/>
                </a:solidFill>
                <a:effectLst/>
                <a:latin typeface="Vijaya" pitchFamily="34" charset="0"/>
                <a:ea typeface="TimesTen-Roman"/>
                <a:cs typeface="Vijaya" pitchFamily="34" charset="0"/>
              </a:rPr>
              <a:t> wide or greater</a:t>
            </a:r>
            <a:endParaRPr kumimoji="0" lang="en-US" sz="3000" b="0" i="0" u="none" strike="noStrike" cap="none" normalizeH="0" baseline="0" dirty="0" smtClean="0">
              <a:ln>
                <a:noFill/>
              </a:ln>
              <a:solidFill>
                <a:schemeClr val="tx1"/>
              </a:solidFill>
              <a:effectLst/>
              <a:latin typeface="Vijaya" pitchFamily="34" charset="0"/>
              <a:cs typeface="Vijaya" pitchFamily="34"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pPr>
            <a:r>
              <a:rPr kumimoji="0" lang="en-US" sz="3000" b="0" i="0" u="none" strike="noStrike" cap="none" normalizeH="0" baseline="0" dirty="0" smtClean="0">
                <a:ln>
                  <a:noFill/>
                </a:ln>
                <a:solidFill>
                  <a:schemeClr val="tx1"/>
                </a:solidFill>
                <a:effectLst/>
                <a:latin typeface="Vijaya" pitchFamily="34" charset="0"/>
                <a:ea typeface="TimesTen-Roman"/>
                <a:cs typeface="Vijaya" pitchFamily="34" charset="0"/>
              </a:rPr>
              <a:t>Passing permitted with absence of no-passing zones</a:t>
            </a:r>
            <a:endParaRPr kumimoji="0" lang="en-US" sz="3000" b="0" i="0" u="none" strike="noStrike" cap="none" normalizeH="0" baseline="0" dirty="0" smtClean="0">
              <a:ln>
                <a:noFill/>
              </a:ln>
              <a:solidFill>
                <a:schemeClr val="tx1"/>
              </a:solidFill>
              <a:effectLst/>
              <a:latin typeface="Vijaya" pitchFamily="34" charset="0"/>
              <a:cs typeface="Vijaya" pitchFamily="34"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pPr>
            <a:r>
              <a:rPr kumimoji="0" lang="en-US" sz="3000" b="0" i="0" u="none" strike="noStrike" cap="none" normalizeH="0" baseline="0" dirty="0" smtClean="0">
                <a:ln>
                  <a:noFill/>
                </a:ln>
                <a:solidFill>
                  <a:schemeClr val="tx1"/>
                </a:solidFill>
                <a:effectLst/>
                <a:latin typeface="Vijaya" pitchFamily="34" charset="0"/>
                <a:ea typeface="TimesTen-Roman"/>
                <a:cs typeface="Vijaya" pitchFamily="34" charset="0"/>
              </a:rPr>
              <a:t>No impediments to through traffic due to traffic control or turning vehicles</a:t>
            </a:r>
            <a:endParaRPr kumimoji="0" lang="en-US" sz="3000" b="0" i="0" u="none" strike="noStrike" cap="none" normalizeH="0" baseline="0" dirty="0" smtClean="0">
              <a:ln>
                <a:noFill/>
              </a:ln>
              <a:solidFill>
                <a:schemeClr val="tx1"/>
              </a:solidFill>
              <a:effectLst/>
              <a:latin typeface="Vijaya" pitchFamily="34" charset="0"/>
              <a:cs typeface="Vijaya" pitchFamily="34"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pPr>
            <a:r>
              <a:rPr kumimoji="0" lang="en-US" sz="3000" b="0" i="0" u="none" strike="noStrike" cap="none" normalizeH="0" baseline="0" dirty="0" smtClean="0">
                <a:ln>
                  <a:noFill/>
                </a:ln>
                <a:solidFill>
                  <a:schemeClr val="tx1"/>
                </a:solidFill>
                <a:effectLst/>
                <a:latin typeface="Vijaya" pitchFamily="34" charset="0"/>
                <a:ea typeface="TimesTen-Roman"/>
                <a:cs typeface="Vijaya" pitchFamily="34" charset="0"/>
              </a:rPr>
              <a:t>Passenger cars only in the traffic stream</a:t>
            </a:r>
            <a:endParaRPr kumimoji="0" lang="en-US" sz="3000" b="0" i="0" u="none" strike="noStrike" cap="none" normalizeH="0" baseline="0" dirty="0" smtClean="0">
              <a:ln>
                <a:noFill/>
              </a:ln>
              <a:solidFill>
                <a:schemeClr val="tx1"/>
              </a:solidFill>
              <a:effectLst/>
              <a:latin typeface="Vijaya" pitchFamily="34" charset="0"/>
              <a:cs typeface="Vijaya" pitchFamily="34"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tabLst/>
            </a:pPr>
            <a:r>
              <a:rPr kumimoji="0" lang="en-US" sz="3000" b="0" i="0" u="none" strike="noStrike" cap="none" normalizeH="0" baseline="0" dirty="0" smtClean="0">
                <a:ln>
                  <a:noFill/>
                </a:ln>
                <a:solidFill>
                  <a:schemeClr val="tx1"/>
                </a:solidFill>
                <a:effectLst/>
                <a:latin typeface="Vijaya" pitchFamily="34" charset="0"/>
                <a:ea typeface="TimesTen-Roman"/>
                <a:cs typeface="Vijaya" pitchFamily="34" charset="0"/>
              </a:rPr>
              <a:t>Equal volume in both directions (for analysis of two-way flow).</a:t>
            </a:r>
            <a:endParaRPr kumimoji="0" lang="en-US" sz="3000" b="0" i="0" u="none" strike="noStrike" cap="none" normalizeH="0" baseline="0" dirty="0" smtClean="0">
              <a:ln>
                <a:noFill/>
              </a:ln>
              <a:solidFill>
                <a:schemeClr val="tx1"/>
              </a:solidFill>
              <a:effectLst/>
              <a:latin typeface="Vijaya" pitchFamily="34" charset="0"/>
              <a:cs typeface="Vijay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251520" y="145082"/>
            <a:ext cx="871296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spcBef>
                <a:spcPct val="0"/>
              </a:spcBef>
              <a:spcAft>
                <a:spcPct val="0"/>
              </a:spcAft>
              <a:buClrTx/>
              <a:buSzTx/>
              <a:buFontTx/>
              <a:buNone/>
              <a:tabLst/>
            </a:pPr>
            <a:r>
              <a:rPr kumimoji="0" lang="en-US" sz="3200" b="1" i="1" u="sng" strike="noStrike" cap="none" normalizeH="0" baseline="0" dirty="0" smtClean="0">
                <a:ln>
                  <a:noFill/>
                </a:ln>
                <a:solidFill>
                  <a:srgbClr val="FF0000"/>
                </a:solidFill>
                <a:effectLst/>
                <a:latin typeface="Vijaya" pitchFamily="34" charset="0"/>
                <a:ea typeface="TimesTen-Roman"/>
                <a:cs typeface="Vijaya" pitchFamily="34" charset="0"/>
              </a:rPr>
              <a:t>Two-lane highway can be analyzed in two conditions:</a:t>
            </a:r>
          </a:p>
          <a:p>
            <a:pPr marL="0" marR="0" lvl="0" indent="0" algn="l" defTabSz="914400" rtl="0" eaLnBrk="1" fontAlgn="base" latinLnBrk="0" hangingPunct="1">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Vijaya" pitchFamily="34" charset="0"/>
              <a:cs typeface="Vijaya" pitchFamily="34" charset="0"/>
            </a:endParaRPr>
          </a:p>
          <a:p>
            <a:pPr marL="0" marR="0" lvl="0" indent="0" algn="l" defTabSz="914400" rtl="0" eaLnBrk="0" fontAlgn="base" latinLnBrk="0" hangingPunct="0">
              <a:spcBef>
                <a:spcPct val="0"/>
              </a:spcBef>
              <a:spcAft>
                <a:spcPct val="0"/>
              </a:spcAft>
              <a:buClrTx/>
              <a:buSzTx/>
              <a:buFontTx/>
              <a:buChar char="•"/>
              <a:tabLst/>
            </a:pPr>
            <a:r>
              <a:rPr kumimoji="0" lang="en-US" sz="3000" b="1" i="0" u="none" strike="noStrike" cap="none" normalizeH="0" baseline="0" dirty="0" smtClean="0">
                <a:ln>
                  <a:noFill/>
                </a:ln>
                <a:solidFill>
                  <a:srgbClr val="00CC00"/>
                </a:solidFill>
                <a:effectLst/>
                <a:latin typeface="Vijaya" pitchFamily="34" charset="0"/>
                <a:ea typeface="TimesTen-Roman"/>
                <a:cs typeface="Vijaya" pitchFamily="34" charset="0"/>
              </a:rPr>
              <a:t>Two- way segment:</a:t>
            </a:r>
            <a:r>
              <a:rPr kumimoji="0" lang="en-US" sz="3000" b="0" i="0" u="none" strike="noStrike" cap="none" normalizeH="0" baseline="0" dirty="0" smtClean="0">
                <a:ln>
                  <a:noFill/>
                </a:ln>
                <a:solidFill>
                  <a:srgbClr val="00CC00"/>
                </a:solidFill>
                <a:effectLst/>
                <a:latin typeface="Vijaya" pitchFamily="34" charset="0"/>
                <a:ea typeface="TimesTen-Roman"/>
                <a:cs typeface="Vijaya" pitchFamily="34" charset="0"/>
              </a:rPr>
              <a:t> </a:t>
            </a:r>
            <a:r>
              <a:rPr kumimoji="0" lang="en-US" sz="3000" b="0" i="0" u="none" strike="noStrike" cap="none" normalizeH="0" baseline="0" dirty="0" smtClean="0">
                <a:ln>
                  <a:noFill/>
                </a:ln>
                <a:solidFill>
                  <a:srgbClr val="0000FF"/>
                </a:solidFill>
                <a:effectLst/>
                <a:latin typeface="Vijaya" pitchFamily="34" charset="0"/>
                <a:ea typeface="TimesTen-Roman"/>
                <a:cs typeface="Vijaya" pitchFamily="34" charset="0"/>
              </a:rPr>
              <a:t>its measure LOS for both directions of travel combined, the capacity of this type is</a:t>
            </a:r>
            <a:r>
              <a:rPr kumimoji="0" lang="en-US" sz="3000" b="0" i="1" u="none" strike="noStrike" cap="none" normalizeH="0" baseline="0" dirty="0" smtClean="0">
                <a:ln>
                  <a:noFill/>
                </a:ln>
                <a:solidFill>
                  <a:srgbClr val="0000FF"/>
                </a:solidFill>
                <a:effectLst/>
                <a:latin typeface="Vijaya" pitchFamily="34" charset="0"/>
                <a:ea typeface="TimesTen-Roman"/>
                <a:cs typeface="Vijaya" pitchFamily="34" charset="0"/>
              </a:rPr>
              <a:t> </a:t>
            </a:r>
            <a:r>
              <a:rPr kumimoji="0" lang="en-US" sz="3000" b="1" i="1" u="none" strike="noStrike" cap="none" normalizeH="0" baseline="0" dirty="0" smtClean="0">
                <a:ln>
                  <a:noFill/>
                </a:ln>
                <a:solidFill>
                  <a:srgbClr val="0000FF"/>
                </a:solidFill>
                <a:effectLst/>
                <a:latin typeface="Vijaya" pitchFamily="34" charset="0"/>
                <a:ea typeface="TimesTen-Roman"/>
                <a:cs typeface="Vijaya" pitchFamily="34" charset="0"/>
              </a:rPr>
              <a:t>3200</a:t>
            </a:r>
            <a:r>
              <a:rPr kumimoji="0" lang="en-US" sz="3000" b="0" i="0" u="none" strike="noStrike" cap="none" normalizeH="0" baseline="0" dirty="0" smtClean="0">
                <a:ln>
                  <a:noFill/>
                </a:ln>
                <a:solidFill>
                  <a:srgbClr val="0000FF"/>
                </a:solidFill>
                <a:effectLst/>
                <a:latin typeface="Vijaya" pitchFamily="34" charset="0"/>
                <a:ea typeface="TimesTen-Roman"/>
                <a:cs typeface="Vijaya" pitchFamily="34" charset="0"/>
              </a:rPr>
              <a:t> </a:t>
            </a:r>
            <a:r>
              <a:rPr kumimoji="0" lang="en-US" sz="3000" b="0" i="0" u="none" strike="noStrike" cap="none" normalizeH="0" baseline="0" dirty="0" err="1" smtClean="0">
                <a:ln>
                  <a:noFill/>
                </a:ln>
                <a:solidFill>
                  <a:srgbClr val="0000FF"/>
                </a:solidFill>
                <a:effectLst/>
                <a:latin typeface="Vijaya" pitchFamily="34" charset="0"/>
                <a:ea typeface="TimesTen-Roman"/>
                <a:cs typeface="Vijaya" pitchFamily="34" charset="0"/>
              </a:rPr>
              <a:t>pcu</a:t>
            </a:r>
            <a:r>
              <a:rPr kumimoji="0" lang="en-US" sz="3000" b="0" i="0" u="none" strike="noStrike" cap="none" normalizeH="0" baseline="0" dirty="0" smtClean="0">
                <a:ln>
                  <a:noFill/>
                </a:ln>
                <a:solidFill>
                  <a:srgbClr val="0000FF"/>
                </a:solidFill>
                <a:effectLst/>
                <a:latin typeface="Vijaya" pitchFamily="34" charset="0"/>
                <a:ea typeface="TimesTen-Roman"/>
                <a:cs typeface="Vijaya" pitchFamily="34" charset="0"/>
              </a:rPr>
              <a:t>/hr.</a:t>
            </a:r>
          </a:p>
          <a:p>
            <a:pPr marL="0" marR="0" lvl="0" indent="0" algn="l" defTabSz="914400" rtl="0" eaLnBrk="0" fontAlgn="base" latinLnBrk="0" hangingPunct="0">
              <a:spcBef>
                <a:spcPct val="0"/>
              </a:spcBef>
              <a:spcAft>
                <a:spcPct val="0"/>
              </a:spcAft>
              <a:buClrTx/>
              <a:buSzTx/>
              <a:tabLst/>
            </a:pPr>
            <a:endParaRPr kumimoji="0" lang="en-US" sz="1400" b="0" i="0" u="none" strike="noStrike" cap="none" normalizeH="0" baseline="0" dirty="0" smtClean="0">
              <a:ln>
                <a:noFill/>
              </a:ln>
              <a:solidFill>
                <a:srgbClr val="0000FF"/>
              </a:solidFill>
              <a:effectLst/>
              <a:latin typeface="Vijaya" pitchFamily="34" charset="0"/>
              <a:cs typeface="Vijaya" pitchFamily="34" charset="0"/>
            </a:endParaRPr>
          </a:p>
          <a:p>
            <a:pPr marL="0" marR="0" lvl="0" indent="0" algn="l" defTabSz="914400" rtl="0" eaLnBrk="0" fontAlgn="base" latinLnBrk="0" hangingPunct="0">
              <a:spcBef>
                <a:spcPct val="0"/>
              </a:spcBef>
              <a:spcAft>
                <a:spcPct val="0"/>
              </a:spcAft>
              <a:buClrTx/>
              <a:buSzTx/>
              <a:buFontTx/>
              <a:buChar char="•"/>
              <a:tabLst/>
            </a:pPr>
            <a:r>
              <a:rPr kumimoji="0" lang="en-US" sz="3000" b="1" i="0" u="none" strike="noStrike" cap="none" normalizeH="0" baseline="0" dirty="0" smtClean="0">
                <a:ln>
                  <a:noFill/>
                </a:ln>
                <a:solidFill>
                  <a:srgbClr val="00CC00"/>
                </a:solidFill>
                <a:effectLst/>
                <a:latin typeface="Vijaya" pitchFamily="34" charset="0"/>
                <a:ea typeface="TimesTen-Roman"/>
                <a:cs typeface="Vijaya" pitchFamily="34" charset="0"/>
              </a:rPr>
              <a:t>Directional segment:</a:t>
            </a:r>
            <a:r>
              <a:rPr kumimoji="0" lang="en-US" sz="3000" b="0" i="0" u="none" strike="noStrike" cap="none" normalizeH="0" baseline="0" dirty="0" smtClean="0">
                <a:ln>
                  <a:noFill/>
                </a:ln>
                <a:solidFill>
                  <a:srgbClr val="00CC00"/>
                </a:solidFill>
                <a:effectLst/>
                <a:latin typeface="Vijaya" pitchFamily="34" charset="0"/>
                <a:ea typeface="TimesTen-Roman"/>
                <a:cs typeface="Vijaya" pitchFamily="34" charset="0"/>
              </a:rPr>
              <a:t> </a:t>
            </a:r>
            <a:r>
              <a:rPr kumimoji="0" lang="en-US" sz="3000" b="0" i="0" u="none" strike="noStrike" cap="none" normalizeH="0" baseline="0" dirty="0" smtClean="0">
                <a:ln>
                  <a:noFill/>
                </a:ln>
                <a:solidFill>
                  <a:schemeClr val="tx1"/>
                </a:solidFill>
                <a:effectLst/>
                <a:latin typeface="Vijaya" pitchFamily="34" charset="0"/>
                <a:ea typeface="TimesTen-Roman"/>
                <a:cs typeface="Vijaya" pitchFamily="34" charset="0"/>
              </a:rPr>
              <a:t>its measure LOS for single direction. The capacity of this type is </a:t>
            </a:r>
            <a:r>
              <a:rPr kumimoji="0" lang="en-US" sz="3000" b="1" i="1" u="none" strike="noStrike" cap="none" normalizeH="0" baseline="0" dirty="0" smtClean="0">
                <a:ln>
                  <a:noFill/>
                </a:ln>
                <a:solidFill>
                  <a:schemeClr val="tx1"/>
                </a:solidFill>
                <a:effectLst/>
                <a:latin typeface="Vijaya" pitchFamily="34" charset="0"/>
                <a:ea typeface="TimesTen-Roman"/>
                <a:cs typeface="Vijaya" pitchFamily="34" charset="0"/>
              </a:rPr>
              <a:t>1700</a:t>
            </a:r>
            <a:r>
              <a:rPr kumimoji="0" lang="en-US" sz="3000" b="0" i="0" u="none" strike="noStrike" cap="none" normalizeH="0" baseline="0" dirty="0" smtClean="0">
                <a:ln>
                  <a:noFill/>
                </a:ln>
                <a:solidFill>
                  <a:schemeClr val="tx1"/>
                </a:solidFill>
                <a:effectLst/>
                <a:latin typeface="Vijaya" pitchFamily="34" charset="0"/>
                <a:ea typeface="TimesTen-Roman"/>
                <a:cs typeface="Vijaya" pitchFamily="34" charset="0"/>
              </a:rPr>
              <a:t> </a:t>
            </a:r>
            <a:r>
              <a:rPr kumimoji="0" lang="en-US" sz="3000" b="0" i="0" u="none" strike="noStrike" cap="none" normalizeH="0" baseline="0" dirty="0" err="1" smtClean="0">
                <a:ln>
                  <a:noFill/>
                </a:ln>
                <a:solidFill>
                  <a:schemeClr val="tx1"/>
                </a:solidFill>
                <a:effectLst/>
                <a:latin typeface="Vijaya" pitchFamily="34" charset="0"/>
                <a:ea typeface="TimesTen-Roman"/>
                <a:cs typeface="Vijaya" pitchFamily="34" charset="0"/>
              </a:rPr>
              <a:t>pcu</a:t>
            </a:r>
            <a:r>
              <a:rPr kumimoji="0" lang="en-US" sz="3000" b="0" i="0" u="none" strike="noStrike" cap="none" normalizeH="0" baseline="0" dirty="0" smtClean="0">
                <a:ln>
                  <a:noFill/>
                </a:ln>
                <a:solidFill>
                  <a:schemeClr val="tx1"/>
                </a:solidFill>
                <a:effectLst/>
                <a:latin typeface="Vijaya" pitchFamily="34" charset="0"/>
                <a:ea typeface="TimesTen-Roman"/>
                <a:cs typeface="Vijaya" pitchFamily="34" charset="0"/>
              </a:rPr>
              <a:t>/hr.</a:t>
            </a:r>
            <a:endParaRPr kumimoji="0" lang="en-US" sz="3000" b="0" i="0" u="none" strike="noStrike" cap="none" normalizeH="0" baseline="0" dirty="0" smtClean="0">
              <a:ln>
                <a:noFill/>
              </a:ln>
              <a:solidFill>
                <a:schemeClr val="tx1"/>
              </a:solidFill>
              <a:effectLst/>
              <a:latin typeface="Vijaya" pitchFamily="34" charset="0"/>
              <a:cs typeface="Vijaya" pitchFamily="34" charset="0"/>
            </a:endParaRPr>
          </a:p>
        </p:txBody>
      </p:sp>
      <p:sp>
        <p:nvSpPr>
          <p:cNvPr id="4097" name="Rectangle 1"/>
          <p:cNvSpPr>
            <a:spLocks noChangeArrowheads="1"/>
          </p:cNvSpPr>
          <p:nvPr/>
        </p:nvSpPr>
        <p:spPr bwMode="auto">
          <a:xfrm>
            <a:off x="251520" y="3272204"/>
            <a:ext cx="8748464"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1" i="1" u="sng" strike="noStrike" cap="none" normalizeH="0" baseline="0" dirty="0" smtClean="0">
                <a:ln>
                  <a:noFill/>
                </a:ln>
                <a:solidFill>
                  <a:srgbClr val="FF0000"/>
                </a:solidFill>
                <a:effectLst/>
                <a:latin typeface="Vijaya" pitchFamily="34" charset="0"/>
                <a:ea typeface="TimesTen-Roman"/>
                <a:cs typeface="Vijaya" pitchFamily="34" charset="0"/>
              </a:rPr>
              <a:t>There are two measures used to describe the service quality:</a:t>
            </a:r>
            <a:endParaRPr kumimoji="0" lang="en-US" sz="3200" b="0" i="0" u="none" strike="noStrike" cap="none" normalizeH="0" baseline="0" dirty="0" smtClean="0">
              <a:ln>
                <a:noFill/>
              </a:ln>
              <a:solidFill>
                <a:srgbClr val="FF0000"/>
              </a:solidFill>
              <a:effectLst/>
              <a:latin typeface="Vijaya" pitchFamily="34" charset="0"/>
              <a:cs typeface="Vijaya" pitchFamily="34" charset="0"/>
            </a:endParaRPr>
          </a:p>
          <a:p>
            <a:pPr marL="0" marR="0" lvl="0" indent="0" algn="justLow"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3000" b="1" i="0" u="none" strike="noStrike" cap="none" normalizeH="0" baseline="0" dirty="0" smtClean="0">
                <a:ln>
                  <a:noFill/>
                </a:ln>
                <a:solidFill>
                  <a:srgbClr val="0000FF"/>
                </a:solidFill>
                <a:effectLst/>
                <a:latin typeface="Vijaya" pitchFamily="34" charset="0"/>
                <a:ea typeface="Times New Roman" pitchFamily="18" charset="0"/>
                <a:cs typeface="Vijaya" pitchFamily="34" charset="0"/>
              </a:rPr>
              <a:t>Average travel speed (ATS) </a:t>
            </a:r>
            <a:r>
              <a:rPr kumimoji="0" lang="en-US" sz="3000" b="0" i="0" u="none" strike="noStrike" cap="none" normalizeH="0" baseline="0" dirty="0" smtClean="0">
                <a:ln>
                  <a:noFill/>
                </a:ln>
                <a:solidFill>
                  <a:schemeClr val="tx1"/>
                </a:solidFill>
                <a:effectLst/>
                <a:latin typeface="Vijaya" pitchFamily="34" charset="0"/>
                <a:ea typeface="TimesTen-Roman"/>
                <a:cs typeface="Vijaya" pitchFamily="34" charset="0"/>
              </a:rPr>
              <a:t>is the space mean speed of vehicles in the traffic stream.</a:t>
            </a:r>
            <a:endParaRPr kumimoji="0" lang="en-US" sz="3000" b="0" i="0" u="none" strike="noStrike" cap="none" normalizeH="0" baseline="0" dirty="0" smtClean="0">
              <a:ln>
                <a:noFill/>
              </a:ln>
              <a:solidFill>
                <a:schemeClr val="tx1"/>
              </a:solidFill>
              <a:effectLst/>
              <a:latin typeface="Vijaya" pitchFamily="34" charset="0"/>
              <a:cs typeface="Vijaya" pitchFamily="34" charset="0"/>
            </a:endParaRPr>
          </a:p>
          <a:p>
            <a:pPr marL="0" marR="0" lvl="0" indent="0" algn="justLow"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3000" b="1" i="0" u="none" strike="noStrike" cap="none" normalizeH="0" baseline="0" dirty="0" smtClean="0">
                <a:ln>
                  <a:noFill/>
                </a:ln>
                <a:solidFill>
                  <a:srgbClr val="0000FF"/>
                </a:solidFill>
                <a:effectLst/>
                <a:latin typeface="Vijaya" pitchFamily="34" charset="0"/>
                <a:ea typeface="Times New Roman" pitchFamily="18" charset="0"/>
                <a:cs typeface="Vijaya" pitchFamily="34" charset="0"/>
              </a:rPr>
              <a:t>Percent time-spent-following another vehicle (PTSF) </a:t>
            </a:r>
            <a:r>
              <a:rPr kumimoji="0" lang="en-US" sz="3000" b="0" i="0" u="none" strike="noStrike" cap="none" normalizeH="0" baseline="0" dirty="0" smtClean="0">
                <a:ln>
                  <a:noFill/>
                </a:ln>
                <a:solidFill>
                  <a:schemeClr val="tx1"/>
                </a:solidFill>
                <a:effectLst/>
                <a:latin typeface="Vijaya" pitchFamily="34" charset="0"/>
                <a:ea typeface="TimesTen-Roman"/>
                <a:cs typeface="Vijaya" pitchFamily="34" charset="0"/>
              </a:rPr>
              <a:t>is the average percentage of time that vehicles are traveling behind slower vehicles.</a:t>
            </a:r>
            <a:endParaRPr kumimoji="0" lang="en-US" sz="3000" b="0" i="0" u="none" strike="noStrike" cap="none" normalizeH="0" baseline="0" dirty="0" smtClean="0">
              <a:ln>
                <a:noFill/>
              </a:ln>
              <a:solidFill>
                <a:schemeClr val="tx1"/>
              </a:solidFill>
              <a:effectLst/>
              <a:latin typeface="Vijaya" pitchFamily="34" charset="0"/>
              <a:cs typeface="Vijaya"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2227</TotalTime>
  <Words>834</Words>
  <Application>Microsoft Office PowerPoint</Application>
  <PresentationFormat>عرض على الشاشة (3:4)‏</PresentationFormat>
  <Paragraphs>73</Paragraphs>
  <Slides>23</Slides>
  <Notes>0</Notes>
  <HiddenSlides>0</HiddenSlides>
  <MMClips>0</MMClips>
  <ScaleCrop>false</ScaleCrop>
  <HeadingPairs>
    <vt:vector size="6" baseType="variant">
      <vt:variant>
        <vt:lpstr>الخطوط المستخدمة</vt:lpstr>
      </vt:variant>
      <vt:variant>
        <vt:i4>14</vt:i4>
      </vt:variant>
      <vt:variant>
        <vt:lpstr>نسق</vt:lpstr>
      </vt:variant>
      <vt:variant>
        <vt:i4>1</vt:i4>
      </vt:variant>
      <vt:variant>
        <vt:lpstr>عناوين الشرائح</vt:lpstr>
      </vt:variant>
      <vt:variant>
        <vt:i4>23</vt:i4>
      </vt:variant>
    </vt:vector>
  </HeadingPairs>
  <TitlesOfParts>
    <vt:vector size="38" baseType="lpstr">
      <vt:lpstr>Algerian</vt:lpstr>
      <vt:lpstr>Andalus</vt:lpstr>
      <vt:lpstr>Arial</vt:lpstr>
      <vt:lpstr>Calibri</vt:lpstr>
      <vt:lpstr>Cambria</vt:lpstr>
      <vt:lpstr>Constantia</vt:lpstr>
      <vt:lpstr>Lucida Calligraphy</vt:lpstr>
      <vt:lpstr>Majalla UI</vt:lpstr>
      <vt:lpstr>Times New Roman</vt:lpstr>
      <vt:lpstr>TimesTen-Roman</vt:lpstr>
      <vt:lpstr>Traditional Arabic</vt:lpstr>
      <vt:lpstr>Vijaya</vt:lpstr>
      <vt:lpstr>Wingdings</vt:lpstr>
      <vt:lpstr>Wingdings 2</vt:lpstr>
      <vt:lpstr>Flow</vt:lpstr>
      <vt:lpstr>HIGHWAYS CAPACITY  &amp; LEVEL OF SERVICE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Traffic FLOW CHARACTERISTICS</dc:title>
  <dc:creator>ENGINEER</dc:creator>
  <cp:lastModifiedBy>dr.ali</cp:lastModifiedBy>
  <cp:revision>219</cp:revision>
  <dcterms:created xsi:type="dcterms:W3CDTF">2013-10-26T19:20:04Z</dcterms:created>
  <dcterms:modified xsi:type="dcterms:W3CDTF">2018-03-20T02:07:38Z</dcterms:modified>
</cp:coreProperties>
</file>